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28" r:id="rId5"/>
  </p:sldMasterIdLst>
  <p:notesMasterIdLst>
    <p:notesMasterId r:id="rId35"/>
  </p:notesMasterIdLst>
  <p:handoutMasterIdLst>
    <p:handoutMasterId r:id="rId36"/>
  </p:handoutMasterIdLst>
  <p:sldIdLst>
    <p:sldId id="2076137176" r:id="rId6"/>
    <p:sldId id="2076137199" r:id="rId7"/>
    <p:sldId id="2076137177" r:id="rId8"/>
    <p:sldId id="2076137180" r:id="rId9"/>
    <p:sldId id="1963" r:id="rId10"/>
    <p:sldId id="2076137195" r:id="rId11"/>
    <p:sldId id="2076137181" r:id="rId12"/>
    <p:sldId id="1902" r:id="rId13"/>
    <p:sldId id="1903" r:id="rId14"/>
    <p:sldId id="1906" r:id="rId15"/>
    <p:sldId id="1905" r:id="rId16"/>
    <p:sldId id="1907" r:id="rId17"/>
    <p:sldId id="1908" r:id="rId18"/>
    <p:sldId id="1909" r:id="rId19"/>
    <p:sldId id="1910" r:id="rId20"/>
    <p:sldId id="1911" r:id="rId21"/>
    <p:sldId id="1915" r:id="rId22"/>
    <p:sldId id="1917" r:id="rId23"/>
    <p:sldId id="2076137198" r:id="rId24"/>
    <p:sldId id="2076137182" r:id="rId25"/>
    <p:sldId id="1966" r:id="rId26"/>
    <p:sldId id="2076137197" r:id="rId27"/>
    <p:sldId id="1965" r:id="rId28"/>
    <p:sldId id="1922" r:id="rId29"/>
    <p:sldId id="1923" r:id="rId30"/>
    <p:sldId id="2076137183" r:id="rId31"/>
    <p:sldId id="1926" r:id="rId32"/>
    <p:sldId id="1927" r:id="rId33"/>
    <p:sldId id="1928"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id="{8616D459-25C9-41BE-A675-B213035DE140}">
          <p14:sldIdLst/>
        </p14:section>
        <p14:section name="Keynote" id="{86A97C96-C712-A044-95DE-17D06CE567EB}">
          <p14:sldIdLst/>
        </p14:section>
        <p14:section name="Workshop" id="{CDB9190D-B2B8-404B-84FA-BA2A0F87F808}">
          <p14:sldIdLst/>
        </p14:section>
        <p14:section name="Part 2" id="{4FFB292D-17CA-844B-B0D7-DAACA7F000D8}">
          <p14:sldIdLst>
            <p14:sldId id="2076137176"/>
            <p14:sldId id="2076137199"/>
            <p14:sldId id="2076137177"/>
            <p14:sldId id="2076137180"/>
            <p14:sldId id="1963"/>
            <p14:sldId id="2076137195"/>
            <p14:sldId id="2076137181"/>
            <p14:sldId id="1902"/>
            <p14:sldId id="1903"/>
            <p14:sldId id="1906"/>
            <p14:sldId id="1905"/>
            <p14:sldId id="1907"/>
            <p14:sldId id="1908"/>
            <p14:sldId id="1909"/>
            <p14:sldId id="1910"/>
            <p14:sldId id="1911"/>
            <p14:sldId id="1915"/>
            <p14:sldId id="1917"/>
            <p14:sldId id="2076137198"/>
            <p14:sldId id="2076137182"/>
            <p14:sldId id="1966"/>
            <p14:sldId id="2076137197"/>
            <p14:sldId id="1965"/>
            <p14:sldId id="1922"/>
            <p14:sldId id="1923"/>
            <p14:sldId id="2076137183"/>
            <p14:sldId id="1926"/>
            <p14:sldId id="1927"/>
            <p14:sldId id="1928"/>
          </p14:sldIdLst>
        </p14:section>
        <p14:section name="Survey" id="{69AF9E1F-2A83-8847-B327-94FB34911CEF}">
          <p14:sldIdLst/>
        </p14:section>
        <p14:section name="Wrap Up" id="{CFAB8232-DBB3-5E44-8D71-1F46522BC9AB}">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4" autoAdjust="0"/>
    <p:restoredTop sz="73307" autoAdjust="0"/>
  </p:normalViewPr>
  <p:slideViewPr>
    <p:cSldViewPr snapToGrid="0">
      <p:cViewPr varScale="1">
        <p:scale>
          <a:sx n="94" d="100"/>
          <a:sy n="94" d="100"/>
        </p:scale>
        <p:origin x="968" y="200"/>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88D0"/>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676993728"/>
        <c:axId val="-676991952"/>
      </c:barChart>
      <c:catAx>
        <c:axId val="-676993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6991952"/>
        <c:crosses val="autoZero"/>
        <c:auto val="1"/>
        <c:lblAlgn val="ctr"/>
        <c:lblOffset val="100"/>
        <c:noMultiLvlLbl val="0"/>
      </c:catAx>
      <c:valAx>
        <c:axId val="-67699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69937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7/9/20 8:03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7/9/20 8:03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edium.com/netflix-techblog/notebook-innovation-591ee3221233"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edium.com/netflix-techblog/python-at-netflix-bba45dae649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medium.com/netflix-techblog/notebook-innovation-591ee3221233"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medium.com/netflix-techblog/python-at-netflix-bba45dae649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youtube.com/watch?v=JBFCsrPPEtc&amp;t=5m43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JBFCsrPPEtc&amp;t=5m43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577828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a:t>Slicing arrays</a:t>
            </a:r>
            <a:r>
              <a:rPr lang="en-US"/>
              <a:t>: Getting and setting smaller subarrays within a larger array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507691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Reshaping arrays</a:t>
            </a:r>
            <a:r>
              <a:rPr lang="en-US"/>
              <a:t>: Changing the shape of a given array</a:t>
            </a:r>
          </a:p>
          <a:p>
            <a:endParaRPr lang="en-US"/>
          </a:p>
          <a:p>
            <a:r>
              <a:rPr lang="en-US" sz="900" b="0" i="0" u="none" strike="noStrike" kern="1200">
                <a:solidFill>
                  <a:schemeClr val="tx1"/>
                </a:solidFill>
                <a:effectLst/>
                <a:latin typeface="Segoe UI" panose="020B0502040204020203" pitchFamily="34" charset="0"/>
                <a:ea typeface="+mn-ea"/>
                <a:cs typeface="+mn-cs"/>
              </a:rPr>
              <a:t>Note that, for this to work via the reshape method, the size of the initial array must match the size of the reshaped array.</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Another common reshaping pattern is the conversion of a one-dimensional array into a two-dimensional row or column matrix. This can be done with the reshape method, or more easily done by making use of the newaxis keyword within a slice operation.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16690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Joining and splitting arrays</a:t>
            </a:r>
            <a:r>
              <a:rPr lang="en-US"/>
              <a:t>: Combining multiple arrays into one and splitting one array into multiple arrays.</a:t>
            </a:r>
          </a:p>
          <a:p>
            <a:endParaRPr lang="en-US"/>
          </a:p>
          <a:p>
            <a:r>
              <a:rPr lang="en-US" sz="900" b="0" i="0" u="none" strike="noStrike" kern="1200">
                <a:solidFill>
                  <a:schemeClr val="tx1"/>
                </a:solidFill>
                <a:effectLst/>
                <a:latin typeface="Segoe UI" panose="020B0502040204020203" pitchFamily="34" charset="0"/>
                <a:ea typeface="+mn-ea"/>
                <a:cs typeface="+mn-cs"/>
              </a:rPr>
              <a:t>Concatenation, or joining of two arrays in NumPy, is primarily accomplished using the routines </a:t>
            </a:r>
            <a:r>
              <a:rPr lang="en-US"/>
              <a:t>np.concatenate</a:t>
            </a:r>
            <a:r>
              <a:rPr lang="en-US" sz="900" b="0" i="0" u="none" strike="noStrike" kern="1200">
                <a:solidFill>
                  <a:schemeClr val="tx1"/>
                </a:solidFill>
                <a:effectLst/>
                <a:latin typeface="Segoe UI" panose="020B0502040204020203" pitchFamily="34" charset="0"/>
                <a:ea typeface="+mn-ea"/>
                <a:cs typeface="+mn-cs"/>
              </a:rPr>
              <a:t>, </a:t>
            </a:r>
            <a:r>
              <a:rPr lang="en-US"/>
              <a:t>np.vstack</a:t>
            </a:r>
            <a:r>
              <a:rPr lang="en-US" sz="900" b="0" i="0" u="none" strike="noStrike" kern="1200">
                <a:solidFill>
                  <a:schemeClr val="tx1"/>
                </a:solidFill>
                <a:effectLst/>
                <a:latin typeface="Segoe UI" panose="020B0502040204020203" pitchFamily="34" charset="0"/>
                <a:ea typeface="+mn-ea"/>
                <a:cs typeface="+mn-cs"/>
              </a:rPr>
              <a:t>, and </a:t>
            </a:r>
            <a:r>
              <a:rPr lang="en-US"/>
              <a:t>np.hstack</a:t>
            </a:r>
            <a:r>
              <a:rPr lang="en-US" sz="900" b="0" i="0" u="none" strike="noStrike" kern="1200">
                <a:solidFill>
                  <a:schemeClr val="tx1"/>
                </a:solidFill>
                <a:effectLst/>
                <a:latin typeface="Segoe UI" panose="020B0502040204020203" pitchFamily="34" charset="0"/>
                <a:ea typeface="+mn-ea"/>
                <a:cs typeface="+mn-cs"/>
              </a:rPr>
              <a:t>. </a:t>
            </a:r>
            <a:r>
              <a:rPr lang="en-US"/>
              <a:t>np.concatenate</a:t>
            </a:r>
            <a:r>
              <a:rPr lang="en-US" sz="900" b="0" i="0" u="none" strike="noStrike" kern="1200">
                <a:solidFill>
                  <a:schemeClr val="tx1"/>
                </a:solidFill>
                <a:effectLst/>
                <a:latin typeface="Segoe UI" panose="020B0502040204020203" pitchFamily="34" charset="0"/>
                <a:ea typeface="+mn-ea"/>
                <a:cs typeface="+mn-cs"/>
              </a:rPr>
              <a:t> takes a tuple or list of arrays as its first argument.</a:t>
            </a:r>
          </a:p>
          <a:p>
            <a:endParaRPr lang="en-US" sz="900" b="0" i="0" u="none" strike="noStrike"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The opposite of concatenation is splitting, which is implemented by the functions </a:t>
            </a:r>
            <a:r>
              <a:rPr lang="en-US"/>
              <a:t>np.split</a:t>
            </a:r>
            <a:r>
              <a:rPr lang="en-US" sz="900" b="0" i="0" u="none" strike="noStrike" kern="1200">
                <a:solidFill>
                  <a:schemeClr val="tx1"/>
                </a:solidFill>
                <a:effectLst/>
                <a:latin typeface="Segoe UI" panose="020B0502040204020203" pitchFamily="34" charset="0"/>
                <a:ea typeface="+mn-ea"/>
                <a:cs typeface="+mn-cs"/>
              </a:rPr>
              <a:t>, </a:t>
            </a:r>
            <a:r>
              <a:rPr lang="en-US"/>
              <a:t>np.hsplit</a:t>
            </a:r>
            <a:r>
              <a:rPr lang="en-US" sz="900" b="0" i="0" u="none" strike="noStrike" kern="1200">
                <a:solidFill>
                  <a:schemeClr val="tx1"/>
                </a:solidFill>
                <a:effectLst/>
                <a:latin typeface="Segoe UI" panose="020B0502040204020203" pitchFamily="34" charset="0"/>
                <a:ea typeface="+mn-ea"/>
                <a:cs typeface="+mn-cs"/>
              </a:rPr>
              <a:t>, and </a:t>
            </a:r>
            <a:r>
              <a:rPr lang="en-US"/>
              <a:t>np.vsplit</a:t>
            </a:r>
            <a:r>
              <a:rPr lang="en-US" sz="900" b="0" i="0" u="none" strike="noStrike" kern="1200">
                <a:solidFill>
                  <a:schemeClr val="tx1"/>
                </a:solidFill>
                <a:effectLst/>
                <a:latin typeface="Segoe UI" panose="020B0502040204020203" pitchFamily="34" charset="0"/>
                <a:ea typeface="+mn-ea"/>
                <a:cs typeface="+mn-cs"/>
              </a:rPr>
              <a:t>. For each of these, we can pass a list of indices giving the split points.</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000414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0" kern="1200">
                <a:solidFill>
                  <a:schemeClr val="tx1"/>
                </a:solidFill>
                <a:effectLst/>
                <a:latin typeface="Segoe UI" panose="020B0502040204020203" pitchFamily="34" charset="0"/>
                <a:ea typeface="+mn-ea"/>
                <a:cs typeface="+mn-cs"/>
              </a:rPr>
              <a:t>In</a:t>
            </a:r>
            <a:r>
              <a:rPr lang="en-US" sz="900" i="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fancy indexing, we pass an array of indices to an array in order to access or modify multiple array elements at the same time.</a:t>
            </a:r>
            <a:endParaRPr lang="en-US"/>
          </a:p>
          <a:p>
            <a:endParaRPr lang="en-US" sz="900" b="0" i="0" u="none" strike="noStrike"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284448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So far, we have just worried about accessing and modifying NumPy arrays. Another huge thing you will need to do as a data scientist is sort array data.</a:t>
            </a:r>
            <a:r>
              <a:rPr lang="en-US" sz="90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Although you could use Python's built-in sort and sorted functions, they will not work nearly as efficiently as NumPy's </a:t>
            </a:r>
            <a:r>
              <a:rPr lang="en-US" sz="900" b="1" kern="1200">
                <a:solidFill>
                  <a:schemeClr val="tx1"/>
                </a:solidFill>
                <a:effectLst/>
                <a:latin typeface="Segoe UI" panose="020B0502040204020203" pitchFamily="34" charset="0"/>
                <a:ea typeface="+mn-ea"/>
                <a:cs typeface="+mn-cs"/>
              </a:rPr>
              <a:t>np.sort</a:t>
            </a:r>
            <a:r>
              <a:rPr lang="en-US" sz="900" kern="1200">
                <a:solidFill>
                  <a:schemeClr val="tx1"/>
                </a:solidFill>
                <a:effectLst/>
                <a:latin typeface="Segoe UI" panose="020B0502040204020203" pitchFamily="34" charset="0"/>
                <a:ea typeface="+mn-ea"/>
                <a:cs typeface="+mn-cs"/>
              </a:rPr>
              <a:t> function.</a:t>
            </a:r>
            <a:r>
              <a:rPr lang="en-US" sz="900" kern="1200" baseline="0">
                <a:solidFill>
                  <a:schemeClr val="tx1"/>
                </a:solidFill>
                <a:effectLst/>
                <a:latin typeface="Segoe UI" panose="020B0502040204020203" pitchFamily="34" charset="0"/>
                <a:ea typeface="+mn-ea"/>
                <a:cs typeface="+mn-cs"/>
              </a:rPr>
              <a:t> The </a:t>
            </a:r>
            <a:r>
              <a:rPr lang="en-US" sz="900" b="1" kern="1200">
                <a:solidFill>
                  <a:schemeClr val="tx1"/>
                </a:solidFill>
                <a:effectLst/>
                <a:latin typeface="Segoe UI" panose="020B0502040204020203" pitchFamily="34" charset="0"/>
                <a:ea typeface="+mn-ea"/>
                <a:cs typeface="+mn-cs"/>
              </a:rPr>
              <a:t>np.sort</a:t>
            </a:r>
            <a:r>
              <a:rPr lang="en-US" sz="900" kern="1200">
                <a:solidFill>
                  <a:schemeClr val="tx1"/>
                </a:solidFill>
                <a:effectLst/>
                <a:latin typeface="Segoe UI" panose="020B0502040204020203" pitchFamily="34" charset="0"/>
                <a:ea typeface="+mn-ea"/>
                <a:cs typeface="+mn-cs"/>
              </a:rPr>
              <a:t> function returns a sorted version of an array without modifying the input.</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Or, to sort the array in-place, use the sort method directly on arrays.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642878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Aggregations</a:t>
            </a:r>
          </a:p>
          <a:p>
            <a:r>
              <a:rPr lang="en-US" sz="900" kern="1200">
                <a:solidFill>
                  <a:schemeClr val="tx1"/>
                </a:solidFill>
                <a:effectLst/>
                <a:latin typeface="Segoe UI" panose="020B0502040204020203" pitchFamily="34" charset="0"/>
                <a:ea typeface="+mn-ea"/>
                <a:cs typeface="+mn-cs"/>
              </a:rPr>
              <a:t>One of the first things you will find yourself doing with most datasets is computing the summary statistics for the data. These include the mean and standard deviation, in addition to other aggregates, such as the sum, product, median, minimum, and maximum, or quantiles of the data.</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NumPy has fast built-in aggregation functions for working on arrays.</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Summing the values of an array</a:t>
            </a:r>
          </a:p>
          <a:p>
            <a:r>
              <a:rPr lang="en-US" sz="900" kern="1200">
                <a:solidFill>
                  <a:schemeClr val="tx1"/>
                </a:solidFill>
                <a:effectLst/>
                <a:latin typeface="Segoe UI" panose="020B0502040204020203" pitchFamily="34" charset="0"/>
                <a:ea typeface="+mn-ea"/>
                <a:cs typeface="+mn-cs"/>
              </a:rPr>
              <a:t>You can use the built-in Python sum function to sum up the values in an array.</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Minimum and maximum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Just as Python has built-in min and max functions, NumPy has similar, vectorized versions.</a:t>
            </a:r>
            <a:r>
              <a:rPr lang="en-US" sz="900" kern="1200" baseline="0">
                <a:solidFill>
                  <a:schemeClr val="tx1"/>
                </a:solidFill>
                <a:effectLst/>
                <a:latin typeface="Segoe UI" panose="020B0502040204020203" pitchFamily="34" charset="0"/>
                <a:ea typeface="+mn-ea"/>
                <a:cs typeface="+mn-cs"/>
              </a:rPr>
              <a:t> </a:t>
            </a:r>
            <a:r>
              <a:rPr lang="en-US" sz="900" kern="1200">
                <a:solidFill>
                  <a:schemeClr val="tx1"/>
                </a:solidFill>
                <a:effectLst/>
                <a:latin typeface="Segoe UI" panose="020B0502040204020203" pitchFamily="34" charset="0"/>
                <a:ea typeface="+mn-ea"/>
                <a:cs typeface="+mn-cs"/>
              </a:rPr>
              <a:t>You can also use min, max, and sum (and several other NumPy aggregates) as methods of the array object itself.</a:t>
            </a:r>
          </a:p>
          <a:p>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7509033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050" b="1">
                <a:solidFill>
                  <a:srgbClr val="365F91"/>
                </a:solidFill>
                <a:effectLst/>
                <a:latin typeface="Calibri" panose="020F0502020204030204" pitchFamily="34" charset="0"/>
                <a:ea typeface="Times New Roman" panose="02020603050405020304" pitchFamily="18" charset="0"/>
                <a:cs typeface="Times New Roman" panose="02020603050405020304" pitchFamily="18" charset="0"/>
              </a:rPr>
              <a:t>Computation on arrays with broadcasting</a:t>
            </a:r>
          </a:p>
          <a:p>
            <a:pPr marL="0" marR="0">
              <a:lnSpc>
                <a:spcPct val="107000"/>
              </a:lnSpc>
              <a:spcBef>
                <a:spcPts val="0"/>
              </a:spcBef>
              <a:spcAft>
                <a:spcPts val="800"/>
              </a:spcAft>
            </a:pPr>
            <a:r>
              <a:rPr lang="en-US" sz="900">
                <a:effectLst/>
                <a:latin typeface="Calibri" panose="020F0502020204030204" pitchFamily="34" charset="0"/>
                <a:ea typeface="Cambria" panose="02040503050406030204" pitchFamily="18" charset="0"/>
                <a:cs typeface="Times New Roman" panose="02020603050405020304" pitchFamily="18" charset="0"/>
              </a:rPr>
              <a:t>Another means of vectorizing operations is to use NumPy's </a:t>
            </a:r>
            <a:r>
              <a:rPr lang="en-US" sz="900" i="1">
                <a:effectLst/>
                <a:latin typeface="Calibri" panose="020F0502020204030204" pitchFamily="34" charset="0"/>
                <a:ea typeface="Cambria" panose="02040503050406030204" pitchFamily="18" charset="0"/>
                <a:cs typeface="Times New Roman" panose="02020603050405020304" pitchFamily="18" charset="0"/>
              </a:rPr>
              <a:t>broadcasting</a:t>
            </a:r>
            <a:r>
              <a:rPr lang="en-US" sz="900">
                <a:effectLst/>
                <a:latin typeface="Calibri" panose="020F0502020204030204" pitchFamily="34" charset="0"/>
                <a:ea typeface="Cambria" panose="02040503050406030204" pitchFamily="18" charset="0"/>
                <a:cs typeface="Times New Roman" panose="02020603050405020304" pitchFamily="18" charset="0"/>
              </a:rPr>
              <a:t> functionality: creating rules for applying binary ufuncs like addition, subtraction, or multiplication on arrays of different sizes.</a:t>
            </a:r>
            <a:endParaRPr lang="en-US">
              <a:latin typeface="Calibri" panose="020F0502020204030204" pitchFamily="34" charset="0"/>
              <a:ea typeface="Cambria" panose="02040503050406030204" pitchFamily="18" charset="0"/>
              <a:cs typeface="Times New Roman" panose="02020603050405020304" pitchFamily="18" charset="0"/>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5160653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Lembrar de colocar no mudo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795880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7/9/20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921580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Generic example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The leading online video-streaming service uses pandas and Jupyter notebooks for data exploration, preparation, and validation.</a:t>
            </a:r>
            <a:endParaRPr lang="en-US" sz="1100" b="0" i="0">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Specific example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Netflix uses pandas (and Jupyter notebooks) for data exploration, preparation, and validation: “data munging,” the subject</a:t>
            </a:r>
            <a:r>
              <a:rPr lang="en-US" sz="1000" baseline="0"/>
              <a:t> of section 5</a:t>
            </a:r>
            <a:r>
              <a:rPr lang="en-US" sz="1000"/>
              <a:t> (</a:t>
            </a:r>
            <a:r>
              <a:rPr lang="en-US" sz="1000">
                <a:hlinkClick r:id="rId3"/>
              </a:rPr>
              <a:t>https://medium.com/netflix-techblog/notebook-innovation-591ee3221233</a:t>
            </a:r>
            <a:r>
              <a:rPr lang="en-US" sz="1000"/>
              <a:t>). Netflix also uses</a:t>
            </a:r>
            <a:r>
              <a:rPr lang="en-US" sz="1000" baseline="0"/>
              <a:t> pandas as part of the wider Python s</a:t>
            </a:r>
            <a:r>
              <a:rPr lang="en-US" sz="1000" b="0" i="0" kern="1200">
                <a:solidFill>
                  <a:schemeClr val="tx1"/>
                </a:solidFill>
                <a:effectLst/>
                <a:latin typeface="Segoe UI" panose="020B0502040204020203" pitchFamily="34" charset="0"/>
                <a:ea typeface="+mn-ea"/>
                <a:cs typeface="+mn-cs"/>
              </a:rPr>
              <a:t>cientific stack (NumPy, Scipy, scikit-learn, MatPlotLib, and pandas)</a:t>
            </a:r>
            <a:r>
              <a:rPr lang="en-US" sz="1000" b="0" i="0" kern="1200" baseline="0">
                <a:solidFill>
                  <a:schemeClr val="tx1"/>
                </a:solidFill>
                <a:effectLst/>
                <a:latin typeface="Segoe UI" panose="020B0502040204020203" pitchFamily="34" charset="0"/>
                <a:ea typeface="+mn-ea"/>
                <a:cs typeface="+mn-cs"/>
              </a:rPr>
              <a:t> for machine learning and automated analysis (</a:t>
            </a:r>
            <a:r>
              <a:rPr lang="en-US" sz="1050">
                <a:hlinkClick r:id="rId4"/>
              </a:rPr>
              <a:t>https://medium.com/netflix-techblog/python-at-netflix-bba45dae649e</a:t>
            </a:r>
            <a:r>
              <a:rPr lang="en-US" sz="105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76304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7/9/20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010085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Generic example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The leading online video-streaming service uses pandas and Jupyter notebooks for data exploration, preparation, and validation.</a:t>
            </a:r>
            <a:endParaRPr lang="en-US" sz="1100" b="0" i="0">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t>Specific example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t>Netflix uses pandas (and Jupyter notebooks) for data exploration, preparation, and validation: “data munging,” the subject</a:t>
            </a:r>
            <a:r>
              <a:rPr lang="en-US" sz="1000" baseline="0"/>
              <a:t> of section 5</a:t>
            </a:r>
            <a:r>
              <a:rPr lang="en-US" sz="1000"/>
              <a:t> (</a:t>
            </a:r>
            <a:r>
              <a:rPr lang="en-US" sz="1000">
                <a:hlinkClick r:id="rId3"/>
              </a:rPr>
              <a:t>https://medium.com/netflix-techblog/notebook-innovation-591ee3221233</a:t>
            </a:r>
            <a:r>
              <a:rPr lang="en-US" sz="1000"/>
              <a:t>). Netflix also uses</a:t>
            </a:r>
            <a:r>
              <a:rPr lang="en-US" sz="1000" baseline="0"/>
              <a:t> pandas as part of the wider Python s</a:t>
            </a:r>
            <a:r>
              <a:rPr lang="en-US" sz="1000" b="0" i="0" kern="1200">
                <a:solidFill>
                  <a:schemeClr val="tx1"/>
                </a:solidFill>
                <a:effectLst/>
                <a:latin typeface="Segoe UI" panose="020B0502040204020203" pitchFamily="34" charset="0"/>
                <a:ea typeface="+mn-ea"/>
                <a:cs typeface="+mn-cs"/>
              </a:rPr>
              <a:t>cientific stack (NumPy, Scipy, scikit-learn, MatPlotLib, and pandas)</a:t>
            </a:r>
            <a:r>
              <a:rPr lang="en-US" sz="1000" b="0" i="0" kern="1200" baseline="0">
                <a:solidFill>
                  <a:schemeClr val="tx1"/>
                </a:solidFill>
                <a:effectLst/>
                <a:latin typeface="Segoe UI" panose="020B0502040204020203" pitchFamily="34" charset="0"/>
                <a:ea typeface="+mn-ea"/>
                <a:cs typeface="+mn-cs"/>
              </a:rPr>
              <a:t> for machine learning and automated analysis (</a:t>
            </a:r>
            <a:r>
              <a:rPr lang="en-US" sz="1050">
                <a:hlinkClick r:id="rId4"/>
              </a:rPr>
              <a:t>https://medium.com/netflix-techblog/python-at-netflix-bba45dae649e</a:t>
            </a:r>
            <a:r>
              <a:rPr lang="en-US" sz="105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460840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36384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a:solidFill>
                  <a:schemeClr val="tx1"/>
                </a:solidFill>
                <a:effectLst/>
                <a:latin typeface="Segoe UI" panose="020B0502040204020203" pitchFamily="34" charset="0"/>
                <a:ea typeface="+mn-ea"/>
                <a:cs typeface="+mn-cs"/>
              </a:rPr>
              <a:t>Both Series and DataFrames are a lot like the ndarrays you encountered in the last section. They provide clean, efficient data storage and handling at the scales necessary for data science. What both of them provide that ndarrays lack, however, are essential data-science features like flexibility when dealing with missing data and the ability to label data. These capabilities (along with others) help make Series and DataFrames essential to the “data munging” that makes up so much of data science.</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Series objects in pandas</a:t>
            </a:r>
          </a:p>
          <a:p>
            <a:r>
              <a:rPr lang="en-US" sz="900" kern="1200">
                <a:solidFill>
                  <a:schemeClr val="tx1"/>
                </a:solidFill>
                <a:effectLst/>
                <a:latin typeface="Segoe UI" panose="020B0502040204020203" pitchFamily="34" charset="0"/>
                <a:ea typeface="+mn-ea"/>
                <a:cs typeface="+mn-cs"/>
              </a:rPr>
              <a:t>A pandas Series is a lot like an ndarray in NumPy: a one-dimensional array of indexed data. You can create a simple Series from an array of data.</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Similar to an ndarray, a Series upcasts entries to be of the same type of data (</a:t>
            </a:r>
            <a:r>
              <a:rPr lang="en-US"/>
              <a:t>that –2 integer in the original array became a – 2.00 float in the Series).</a:t>
            </a:r>
          </a:p>
          <a:p>
            <a:r>
              <a:rPr lang="en-US" sz="900" kern="1200">
                <a:solidFill>
                  <a:schemeClr val="tx1"/>
                </a:solidFill>
                <a:effectLst/>
                <a:latin typeface="Segoe UI" panose="020B0502040204020203" pitchFamily="34" charset="0"/>
                <a:ea typeface="+mn-ea"/>
                <a:cs typeface="+mn-cs"/>
              </a:rPr>
              <a:t>What is different from an ndarray is that a Series automatically wraps both a sequence of values and a sequence of indices. There are two separate objects within the Series object that you can access with the values and index attributes.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917773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000"/>
              </a:spcBef>
              <a:spcAft>
                <a:spcPts val="0"/>
              </a:spcAft>
            </a:pPr>
            <a:r>
              <a:rPr lang="en-US" sz="1000" b="1">
                <a:solidFill>
                  <a:srgbClr val="244061"/>
                </a:solidFill>
                <a:effectLst/>
                <a:latin typeface="Calibri Light" panose="020F0302020204030204" pitchFamily="34" charset="0"/>
                <a:ea typeface="Times New Roman" panose="02020603050405020304" pitchFamily="18" charset="0"/>
                <a:cs typeface="Times New Roman" panose="02020603050405020304" pitchFamily="18" charset="0"/>
              </a:rPr>
              <a:t>The </a:t>
            </a:r>
            <a:r>
              <a:rPr lang="en-US" sz="900" b="1">
                <a:solidFill>
                  <a:srgbClr val="244061"/>
                </a:solidFill>
                <a:effectLst/>
                <a:latin typeface="Consolas" panose="020B0609020204030204" pitchFamily="49" charset="0"/>
                <a:ea typeface="Times New Roman" panose="02020603050405020304" pitchFamily="18" charset="0"/>
                <a:cs typeface="Times New Roman" panose="02020603050405020304" pitchFamily="18" charset="0"/>
              </a:rPr>
              <a:t>DataFrame</a:t>
            </a:r>
            <a:r>
              <a:rPr lang="en-US" sz="1000" b="1">
                <a:solidFill>
                  <a:srgbClr val="244061"/>
                </a:solidFill>
                <a:effectLst/>
                <a:latin typeface="Calibri Light" panose="020F0302020204030204" pitchFamily="34" charset="0"/>
                <a:ea typeface="Times New Roman" panose="02020603050405020304" pitchFamily="18" charset="0"/>
                <a:cs typeface="Times New Roman" panose="02020603050405020304" pitchFamily="18" charset="0"/>
              </a:rPr>
              <a:t> object in pandas</a:t>
            </a:r>
          </a:p>
          <a:p>
            <a:pPr marL="0" marR="0">
              <a:spcBef>
                <a:spcPts val="900"/>
              </a:spcBef>
              <a:spcAft>
                <a:spcPts val="900"/>
              </a:spcAft>
            </a:pPr>
            <a:r>
              <a:rPr lang="en-US" sz="900">
                <a:effectLst/>
                <a:latin typeface="Calibri" panose="020F0502020204030204" pitchFamily="34" charset="0"/>
                <a:ea typeface="Cambria" panose="02040503050406030204" pitchFamily="18" charset="0"/>
                <a:cs typeface="Times New Roman" panose="02020603050405020304" pitchFamily="18" charset="0"/>
              </a:rPr>
              <a:t>The other crucial data structure in pandas to get to know for data science is the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Like the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object,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can be thought of as either a generalization of </a:t>
            </a:r>
            <a:r>
              <a:rPr lang="en-US" sz="900">
                <a:effectLst/>
                <a:latin typeface="Consolas" panose="020B0609020204030204" pitchFamily="49" charset="0"/>
                <a:ea typeface="Cambria" panose="02040503050406030204" pitchFamily="18" charset="0"/>
                <a:cs typeface="Times New Roman" panose="02020603050405020304" pitchFamily="18" charset="0"/>
              </a:rPr>
              <a:t>ndarray</a:t>
            </a:r>
            <a:r>
              <a:rPr lang="en-US" sz="900">
                <a:effectLst/>
                <a:latin typeface="Calibri" panose="020F0502020204030204" pitchFamily="34" charset="0"/>
                <a:ea typeface="Cambria" panose="02040503050406030204" pitchFamily="18" charset="0"/>
                <a:cs typeface="Times New Roman" panose="02020603050405020304" pitchFamily="18" charset="0"/>
              </a:rPr>
              <a:t>s or as specializations of Python dictionaries.</a:t>
            </a:r>
          </a:p>
          <a:p>
            <a:pPr marL="0" marR="0">
              <a:spcBef>
                <a:spcPts val="900"/>
              </a:spcBef>
              <a:spcAft>
                <a:spcPts val="900"/>
              </a:spcAft>
            </a:pPr>
            <a:r>
              <a:rPr lang="en-US" sz="900">
                <a:effectLst/>
                <a:latin typeface="Calibri" panose="020F0502020204030204" pitchFamily="34" charset="0"/>
                <a:ea typeface="Cambria" panose="02040503050406030204" pitchFamily="18" charset="0"/>
                <a:cs typeface="Times New Roman" panose="02020603050405020304" pitchFamily="18" charset="0"/>
              </a:rPr>
              <a:t>Just as a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is like a one-dimensional array with flexible indices,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is like a two-dimensional array with both flexible row indices and flexible column names. Essentially,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represents a rectangular table of data, and it contains an ordered collection of labeled columns, each of which can be a different value type (such as </a:t>
            </a:r>
            <a:r>
              <a:rPr lang="en-US" sz="900">
                <a:effectLst/>
                <a:latin typeface="Consolas" panose="020B0609020204030204" pitchFamily="49" charset="0"/>
                <a:ea typeface="Cambria" panose="02040503050406030204" pitchFamily="18" charset="0"/>
                <a:cs typeface="Times New Roman" panose="02020603050405020304" pitchFamily="18" charset="0"/>
              </a:rPr>
              <a:t>string</a:t>
            </a:r>
            <a:r>
              <a:rPr lang="en-US" sz="900">
                <a:effectLst/>
                <a:latin typeface="Calibri" panose="020F0502020204030204" pitchFamily="34" charset="0"/>
                <a:ea typeface="Cambria" panose="02040503050406030204" pitchFamily="18" charset="0"/>
                <a:cs typeface="Times New Roman" panose="02020603050405020304" pitchFamily="18" charset="0"/>
              </a:rPr>
              <a:t>, </a:t>
            </a:r>
            <a:r>
              <a:rPr lang="en-US" sz="900">
                <a:effectLst/>
                <a:latin typeface="Consolas" panose="020B0609020204030204" pitchFamily="49" charset="0"/>
                <a:ea typeface="Cambria" panose="02040503050406030204" pitchFamily="18" charset="0"/>
                <a:cs typeface="Times New Roman" panose="02020603050405020304" pitchFamily="18" charset="0"/>
              </a:rPr>
              <a:t>int</a:t>
            </a:r>
            <a:r>
              <a:rPr lang="en-US" sz="900">
                <a:effectLst/>
                <a:latin typeface="Calibri" panose="020F0502020204030204" pitchFamily="34" charset="0"/>
                <a:ea typeface="Cambria" panose="02040503050406030204" pitchFamily="18" charset="0"/>
                <a:cs typeface="Times New Roman" panose="02020603050405020304" pitchFamily="18" charset="0"/>
              </a:rPr>
              <a:t>, and </a:t>
            </a:r>
            <a:r>
              <a:rPr lang="en-US" sz="900">
                <a:effectLst/>
                <a:latin typeface="Consolas" panose="020B0609020204030204" pitchFamily="49" charset="0"/>
                <a:ea typeface="Cambria" panose="02040503050406030204" pitchFamily="18" charset="0"/>
                <a:cs typeface="Times New Roman" panose="02020603050405020304" pitchFamily="18" charset="0"/>
              </a:rPr>
              <a:t>float</a:t>
            </a:r>
            <a:r>
              <a:rPr lang="en-US" sz="900">
                <a:effectLst/>
                <a:latin typeface="Calibri" panose="020F0502020204030204" pitchFamily="34" charset="0"/>
                <a:ea typeface="Cambria" panose="02040503050406030204" pitchFamily="18" charset="0"/>
                <a:cs typeface="Times New Roman" panose="02020603050405020304" pitchFamily="18" charset="0"/>
              </a:rPr>
              <a:t>). The DataFrame has both a row and column index; in this way, you can think of it as a dictionary of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all of which share the same index.</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805241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000"/>
              </a:spcBef>
              <a:spcAft>
                <a:spcPts val="0"/>
              </a:spcAft>
            </a:pPr>
            <a:r>
              <a:rPr lang="en-US" sz="1000" b="1">
                <a:solidFill>
                  <a:srgbClr val="244061"/>
                </a:solidFill>
                <a:effectLst/>
                <a:latin typeface="Calibri Light" panose="020F0302020204030204" pitchFamily="34" charset="0"/>
                <a:ea typeface="Times New Roman" panose="02020603050405020304" pitchFamily="18" charset="0"/>
                <a:cs typeface="Times New Roman" panose="02020603050405020304" pitchFamily="18" charset="0"/>
              </a:rPr>
              <a:t>The </a:t>
            </a:r>
            <a:r>
              <a:rPr lang="en-US" sz="900" b="1">
                <a:solidFill>
                  <a:srgbClr val="244061"/>
                </a:solidFill>
                <a:effectLst/>
                <a:latin typeface="Consolas" panose="020B0609020204030204" pitchFamily="49" charset="0"/>
                <a:ea typeface="Times New Roman" panose="02020603050405020304" pitchFamily="18" charset="0"/>
                <a:cs typeface="Times New Roman" panose="02020603050405020304" pitchFamily="18" charset="0"/>
              </a:rPr>
              <a:t>DataFrame</a:t>
            </a:r>
            <a:r>
              <a:rPr lang="en-US" sz="1000" b="1">
                <a:solidFill>
                  <a:srgbClr val="244061"/>
                </a:solidFill>
                <a:effectLst/>
                <a:latin typeface="Calibri Light" panose="020F0302020204030204" pitchFamily="34" charset="0"/>
                <a:ea typeface="Times New Roman" panose="02020603050405020304" pitchFamily="18" charset="0"/>
                <a:cs typeface="Times New Roman" panose="02020603050405020304" pitchFamily="18" charset="0"/>
              </a:rPr>
              <a:t> object in pandas</a:t>
            </a:r>
          </a:p>
          <a:p>
            <a:pPr marL="0" marR="0">
              <a:spcBef>
                <a:spcPts val="900"/>
              </a:spcBef>
              <a:spcAft>
                <a:spcPts val="900"/>
              </a:spcAft>
            </a:pPr>
            <a:r>
              <a:rPr lang="en-US" sz="900">
                <a:effectLst/>
                <a:latin typeface="Calibri" panose="020F0502020204030204" pitchFamily="34" charset="0"/>
                <a:ea typeface="Cambria" panose="02040503050406030204" pitchFamily="18" charset="0"/>
                <a:cs typeface="Times New Roman" panose="02020603050405020304" pitchFamily="18" charset="0"/>
              </a:rPr>
              <a:t>The other crucial data structure in pandas to get to know for data science is the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Like the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object,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can be thought of as either a generalization of </a:t>
            </a:r>
            <a:r>
              <a:rPr lang="en-US" sz="900">
                <a:effectLst/>
                <a:latin typeface="Consolas" panose="020B0609020204030204" pitchFamily="49" charset="0"/>
                <a:ea typeface="Cambria" panose="02040503050406030204" pitchFamily="18" charset="0"/>
                <a:cs typeface="Times New Roman" panose="02020603050405020304" pitchFamily="18" charset="0"/>
              </a:rPr>
              <a:t>ndarray</a:t>
            </a:r>
            <a:r>
              <a:rPr lang="en-US" sz="900">
                <a:effectLst/>
                <a:latin typeface="Calibri" panose="020F0502020204030204" pitchFamily="34" charset="0"/>
                <a:ea typeface="Cambria" panose="02040503050406030204" pitchFamily="18" charset="0"/>
                <a:cs typeface="Times New Roman" panose="02020603050405020304" pitchFamily="18" charset="0"/>
              </a:rPr>
              <a:t>s or as specializations of Python dictionaries.</a:t>
            </a:r>
          </a:p>
          <a:p>
            <a:pPr marL="0" marR="0">
              <a:spcBef>
                <a:spcPts val="900"/>
              </a:spcBef>
              <a:spcAft>
                <a:spcPts val="900"/>
              </a:spcAft>
            </a:pPr>
            <a:r>
              <a:rPr lang="en-US" sz="900">
                <a:effectLst/>
                <a:latin typeface="Calibri" panose="020F0502020204030204" pitchFamily="34" charset="0"/>
                <a:ea typeface="Cambria" panose="02040503050406030204" pitchFamily="18" charset="0"/>
                <a:cs typeface="Times New Roman" panose="02020603050405020304" pitchFamily="18" charset="0"/>
              </a:rPr>
              <a:t>Just as a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is like a one-dimensional array with flexible indices,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is like a two-dimensional array with both flexible row indices and flexible column names. Essentially, a </a:t>
            </a:r>
            <a:r>
              <a:rPr lang="en-US" sz="900">
                <a:effectLst/>
                <a:latin typeface="Consolas" panose="020B0609020204030204" pitchFamily="49" charset="0"/>
                <a:ea typeface="Cambria" panose="02040503050406030204" pitchFamily="18" charset="0"/>
                <a:cs typeface="Times New Roman" panose="02020603050405020304" pitchFamily="18" charset="0"/>
              </a:rPr>
              <a:t>DataFrame</a:t>
            </a:r>
            <a:r>
              <a:rPr lang="en-US" sz="900">
                <a:effectLst/>
                <a:latin typeface="Calibri" panose="020F0502020204030204" pitchFamily="34" charset="0"/>
                <a:ea typeface="Cambria" panose="02040503050406030204" pitchFamily="18" charset="0"/>
                <a:cs typeface="Times New Roman" panose="02020603050405020304" pitchFamily="18" charset="0"/>
              </a:rPr>
              <a:t> represents a rectangular table of data, and it contains an ordered collection of labeled columns, each of which can be a different value type (such as </a:t>
            </a:r>
            <a:r>
              <a:rPr lang="en-US" sz="900">
                <a:effectLst/>
                <a:latin typeface="Consolas" panose="020B0609020204030204" pitchFamily="49" charset="0"/>
                <a:ea typeface="Cambria" panose="02040503050406030204" pitchFamily="18" charset="0"/>
                <a:cs typeface="Times New Roman" panose="02020603050405020304" pitchFamily="18" charset="0"/>
              </a:rPr>
              <a:t>string</a:t>
            </a:r>
            <a:r>
              <a:rPr lang="en-US" sz="900">
                <a:effectLst/>
                <a:latin typeface="Calibri" panose="020F0502020204030204" pitchFamily="34" charset="0"/>
                <a:ea typeface="Cambria" panose="02040503050406030204" pitchFamily="18" charset="0"/>
                <a:cs typeface="Times New Roman" panose="02020603050405020304" pitchFamily="18" charset="0"/>
              </a:rPr>
              <a:t>, </a:t>
            </a:r>
            <a:r>
              <a:rPr lang="en-US" sz="900">
                <a:effectLst/>
                <a:latin typeface="Consolas" panose="020B0609020204030204" pitchFamily="49" charset="0"/>
                <a:ea typeface="Cambria" panose="02040503050406030204" pitchFamily="18" charset="0"/>
                <a:cs typeface="Times New Roman" panose="02020603050405020304" pitchFamily="18" charset="0"/>
              </a:rPr>
              <a:t>int</a:t>
            </a:r>
            <a:r>
              <a:rPr lang="en-US" sz="900">
                <a:effectLst/>
                <a:latin typeface="Calibri" panose="020F0502020204030204" pitchFamily="34" charset="0"/>
                <a:ea typeface="Cambria" panose="02040503050406030204" pitchFamily="18" charset="0"/>
                <a:cs typeface="Times New Roman" panose="02020603050405020304" pitchFamily="18" charset="0"/>
              </a:rPr>
              <a:t>, and </a:t>
            </a:r>
            <a:r>
              <a:rPr lang="en-US" sz="900">
                <a:effectLst/>
                <a:latin typeface="Consolas" panose="020B0609020204030204" pitchFamily="49" charset="0"/>
                <a:ea typeface="Cambria" panose="02040503050406030204" pitchFamily="18" charset="0"/>
                <a:cs typeface="Times New Roman" panose="02020603050405020304" pitchFamily="18" charset="0"/>
              </a:rPr>
              <a:t>float</a:t>
            </a:r>
            <a:r>
              <a:rPr lang="en-US" sz="900">
                <a:effectLst/>
                <a:latin typeface="Calibri" panose="020F0502020204030204" pitchFamily="34" charset="0"/>
                <a:ea typeface="Cambria" panose="02040503050406030204" pitchFamily="18" charset="0"/>
                <a:cs typeface="Times New Roman" panose="02020603050405020304" pitchFamily="18" charset="0"/>
              </a:rPr>
              <a:t>). The DataFrame has both a row and column index; in this way, you can think of it as a dictionary of </a:t>
            </a:r>
            <a:r>
              <a:rPr lang="en-US" sz="900">
                <a:effectLst/>
                <a:latin typeface="Consolas" panose="020B0609020204030204" pitchFamily="49" charset="0"/>
                <a:ea typeface="Cambria" panose="02040503050406030204" pitchFamily="18" charset="0"/>
                <a:cs typeface="Times New Roman" panose="02020603050405020304" pitchFamily="18" charset="0"/>
              </a:rPr>
              <a:t>Series</a:t>
            </a:r>
            <a:r>
              <a:rPr lang="en-US" sz="900">
                <a:effectLst/>
                <a:latin typeface="Calibri" panose="020F0502020204030204" pitchFamily="34" charset="0"/>
                <a:ea typeface="Cambria" panose="02040503050406030204" pitchFamily="18" charset="0"/>
                <a:cs typeface="Times New Roman" panose="02020603050405020304" pitchFamily="18" charset="0"/>
              </a:rPr>
              <a:t>, all of which share the same index.</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6328952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Data selection in Series</a:t>
            </a:r>
          </a:p>
          <a:p>
            <a:r>
              <a:rPr lang="en-US" sz="900" kern="1200">
                <a:solidFill>
                  <a:schemeClr val="tx1"/>
                </a:solidFill>
                <a:effectLst/>
                <a:latin typeface="Segoe UI" panose="020B0502040204020203" pitchFamily="34" charset="0"/>
                <a:ea typeface="+mn-ea"/>
                <a:cs typeface="+mn-cs"/>
              </a:rPr>
              <a:t>As a refresher, a Series object acts in many ways like both a one-dimensional ndarray and a standard Python dictionary.</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Like a dictionary, the Series object provides a mapping from a collection of arbitrary keys to a collection of arbitrary values.</a:t>
            </a:r>
          </a:p>
          <a:p>
            <a:endParaRPr lang="en-US" sz="9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Because Series also provide array-style functionality, you can use the NumPy techniques we looked at in Section 3 like slices, masking, and fancy indexing</a:t>
            </a:r>
            <a:r>
              <a:rPr lang="en-US" sz="900"/>
              <a:t>.</a:t>
            </a:r>
            <a:endParaRPr lang="en-US" sz="900" kern="1200">
              <a:solidFill>
                <a:schemeClr val="tx1"/>
              </a:solidFill>
              <a:effectLst/>
              <a:latin typeface="Segoe UI" panose="020B0502040204020203"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79138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t>See slide 41 for a complete DataFrame. Slide title: “Pandas data structures: DataFrames.”</a:t>
            </a:r>
          </a:p>
          <a:p>
            <a:endParaRPr lang="en-US" sz="90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effectLst/>
                <a:latin typeface="Segoe UI" panose="020B0502040204020203" pitchFamily="34" charset="0"/>
                <a:ea typeface="+mn-ea"/>
                <a:cs typeface="+mn-cs"/>
              </a:rPr>
              <a:t>DataFrames uses the loc and iloc indexers. With iloc, you can index the underlying array as if it were an ndarray, but with the DataFrame index and column labels maintained in the result.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a:solidFill>
                <a:schemeClr val="tx1"/>
              </a:solidFill>
              <a:effectLst/>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loc</a:t>
            </a:r>
            <a:r>
              <a:rPr lang="en-US" sz="900" kern="1200">
                <a:solidFill>
                  <a:schemeClr val="tx1"/>
                </a:solidFill>
                <a:effectLst/>
                <a:latin typeface="Segoe UI" panose="020B0502040204020203" pitchFamily="34" charset="0"/>
                <a:ea typeface="+mn-ea"/>
                <a:cs typeface="+mn-cs"/>
              </a:rPr>
              <a:t> also permits array-like slicing but using the explicit index and column names.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483844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1200">
                <a:solidFill>
                  <a:schemeClr val="tx1"/>
                </a:solidFill>
                <a:effectLst/>
                <a:latin typeface="Segoe UI" panose="020B0502040204020203" pitchFamily="34" charset="0"/>
                <a:ea typeface="+mn-ea"/>
                <a:cs typeface="+mn-cs"/>
              </a:rPr>
              <a:t>Index alignment</a:t>
            </a:r>
          </a:p>
          <a:p>
            <a:r>
              <a:rPr lang="en-US" sz="900" kern="1200">
                <a:solidFill>
                  <a:schemeClr val="tx1"/>
                </a:solidFill>
                <a:effectLst/>
                <a:latin typeface="Segoe UI" panose="020B0502040204020203" pitchFamily="34" charset="0"/>
                <a:ea typeface="+mn-ea"/>
                <a:cs typeface="+mn-cs"/>
              </a:rPr>
              <a:t>When you perform a binary operation on two Series or DataFrame objects, pandas will align indices in the process of performing the operation. This is essential when working with incomplete data (and data is usually incomplete).</a:t>
            </a:r>
            <a:endParaRPr lang="en-US" sz="900"/>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NaN values are not always convenient to work with; NaN, combined with any other values, results in NaN, which can be a pain, particularly if you are combining multiple data sources with missing values. To help with this, pandas allows you to specify a default value to use for missing values in the operation. </a:t>
            </a:r>
          </a:p>
          <a:p>
            <a:endParaRPr lang="en-US" sz="900" kern="1200">
              <a:solidFill>
                <a:schemeClr val="tx1"/>
              </a:solidFill>
              <a:effectLst/>
              <a:latin typeface="Segoe UI" panose="020B0502040204020203" pitchFamily="34" charset="0"/>
              <a:ea typeface="+mn-ea"/>
              <a:cs typeface="+mn-cs"/>
            </a:endParaRPr>
          </a:p>
          <a:p>
            <a:r>
              <a:rPr lang="en-US" sz="900" b="1" kern="1200">
                <a:solidFill>
                  <a:schemeClr val="tx1"/>
                </a:solidFill>
                <a:effectLst/>
                <a:latin typeface="Segoe UI" panose="020B0502040204020203" pitchFamily="34" charset="0"/>
                <a:ea typeface="+mn-ea"/>
                <a:cs typeface="+mn-cs"/>
              </a:rPr>
              <a:t>Index alignment with DataFrames</a:t>
            </a:r>
          </a:p>
          <a:p>
            <a:r>
              <a:rPr lang="en-US" sz="900" kern="1200">
                <a:solidFill>
                  <a:schemeClr val="tx1"/>
                </a:solidFill>
                <a:effectLst/>
                <a:latin typeface="Segoe UI" panose="020B0502040204020203" pitchFamily="34" charset="0"/>
                <a:ea typeface="+mn-ea"/>
                <a:cs typeface="+mn-cs"/>
              </a:rPr>
              <a:t>The same kind of alignment takes place in both dimensions (columns and indices) when you perform operations on DataFrames.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116067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The City of Los Angeles uses NumPy (in conjunction</a:t>
            </a:r>
            <a:r>
              <a:rPr lang="en-US" baseline="0"/>
              <a:t> with</a:t>
            </a:r>
            <a:r>
              <a:rPr lang="en-US"/>
              <a:t> pandas) to predict illegal eviction of tenants from rent-controlled </a:t>
            </a:r>
            <a:r>
              <a:rPr lang="en-US" sz="900"/>
              <a:t>apartment buildings under the California</a:t>
            </a:r>
            <a:r>
              <a:rPr lang="en-US" sz="900" baseline="0"/>
              <a:t> Ellis Act (</a:t>
            </a:r>
            <a:r>
              <a:rPr lang="en-US" sz="900">
                <a:hlinkClick r:id="rId3"/>
              </a:rPr>
              <a:t>https://www.youtube.com/watch?v=JBFCsrPPEtc&amp;t=5m43s</a:t>
            </a:r>
            <a:r>
              <a:rPr lang="en-US" sz="900" baseline="0"/>
              <a:t>). NumPy provides pre-compiled functions that are faster than regular Python functions (particularly on large datasets), and it is a standard numeric library for </a:t>
            </a:r>
            <a:r>
              <a:rPr lang="en-US" sz="882" baseline="0"/>
              <a:t>data science conducted using Python. It is also the foundation for another popular and important library we will examine later in the course: pandas.</a:t>
            </a:r>
            <a:endParaRPr lang="en-US" sz="900" b="0" i="0">
              <a:effectLs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546642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The City of Los Angeles uses NumPy (in conjunction</a:t>
            </a:r>
            <a:r>
              <a:rPr lang="en-US" baseline="0"/>
              <a:t> with</a:t>
            </a:r>
            <a:r>
              <a:rPr lang="en-US"/>
              <a:t> pandas) to predict illegal eviction of tenants from rent-controlled </a:t>
            </a:r>
            <a:r>
              <a:rPr lang="en-US" sz="900"/>
              <a:t>apartment buildings under the California</a:t>
            </a:r>
            <a:r>
              <a:rPr lang="en-US" sz="900" baseline="0"/>
              <a:t> Ellis Act (</a:t>
            </a:r>
            <a:r>
              <a:rPr lang="en-US" sz="900">
                <a:hlinkClick r:id="rId3"/>
              </a:rPr>
              <a:t>https://www.youtube.com/watch?v=JBFCsrPPEtc&amp;t=5m43s</a:t>
            </a:r>
            <a:r>
              <a:rPr lang="en-US" sz="900" baseline="0"/>
              <a:t>). NumPy provides pre-compiled functions that are faster than regular Python functions (particularly on large datasets), and it is a standard numeric library for </a:t>
            </a:r>
            <a:r>
              <a:rPr lang="en-US" sz="882" baseline="0"/>
              <a:t>data science conducted using Python. It is also the foundation for another popular and important library we will examine later in the course: pandas.</a:t>
            </a:r>
            <a:endParaRPr lang="en-US" sz="900" b="0" i="0">
              <a:effectLs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722666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7/9/20 8:03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75327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a:solidFill>
                  <a:schemeClr val="tx1"/>
                </a:solidFill>
                <a:effectLst/>
                <a:latin typeface="Segoe UI" panose="020B0502040204020203" pitchFamily="34" charset="0"/>
                <a:ea typeface="+mn-ea"/>
                <a:cs typeface="+mn-cs"/>
              </a:rPr>
              <a:t>IPython</a:t>
            </a:r>
            <a:r>
              <a:rPr lang="en-US" sz="900" b="0" i="0" kern="1200" baseline="0">
                <a:solidFill>
                  <a:schemeClr val="tx1"/>
                </a:solidFill>
                <a:effectLst/>
                <a:latin typeface="Segoe UI" panose="020B0502040204020203" pitchFamily="34" charset="0"/>
                <a:ea typeface="+mn-ea"/>
                <a:cs typeface="+mn-cs"/>
              </a:rPr>
              <a:t> i</a:t>
            </a:r>
            <a:r>
              <a:rPr lang="en-US" sz="900" b="0" i="0" kern="1200">
                <a:solidFill>
                  <a:schemeClr val="tx1"/>
                </a:solidFill>
                <a:effectLst/>
                <a:latin typeface="Segoe UI" panose="020B0502040204020203" pitchFamily="34" charset="0"/>
                <a:ea typeface="+mn-ea"/>
                <a:cs typeface="+mn-cs"/>
              </a:rPr>
              <a:t>s an interactive command-line terminal for Python and one of the main features of Jupyter</a:t>
            </a:r>
            <a:r>
              <a:rPr lang="en-US" sz="900" b="0" i="0" kern="1200" baseline="0">
                <a:solidFill>
                  <a:schemeClr val="tx1"/>
                </a:solidFill>
                <a:effectLst/>
                <a:latin typeface="Segoe UI" panose="020B0502040204020203" pitchFamily="34" charset="0"/>
                <a:ea typeface="+mn-ea"/>
                <a:cs typeface="+mn-cs"/>
              </a:rPr>
              <a:t> notebooks</a:t>
            </a:r>
            <a:r>
              <a:rPr lang="en-US" sz="900" b="0" i="0" kern="1200">
                <a:solidFill>
                  <a:schemeClr val="tx1"/>
                </a:solidFill>
                <a:effectLst/>
                <a:latin typeface="Segoe UI" panose="020B0502040204020203" pitchFamily="34" charset="0"/>
                <a:ea typeface="+mn-ea"/>
                <a:cs typeface="+mn-cs"/>
              </a:rPr>
              <a:t>. Code cells in Jupyter</a:t>
            </a:r>
            <a:r>
              <a:rPr lang="en-US" sz="900" b="0" i="0" kern="1200" baseline="0">
                <a:solidFill>
                  <a:schemeClr val="tx1"/>
                </a:solidFill>
                <a:effectLst/>
                <a:latin typeface="Segoe UI" panose="020B0502040204020203" pitchFamily="34" charset="0"/>
                <a:ea typeface="+mn-ea"/>
                <a:cs typeface="+mn-cs"/>
              </a:rPr>
              <a:t> notebooks use IPython.</a:t>
            </a:r>
          </a:p>
          <a:p>
            <a:endParaRPr lang="en-US" sz="900" kern="1200">
              <a:solidFill>
                <a:schemeClr val="tx1"/>
              </a:solidFill>
              <a:effectLst/>
              <a:latin typeface="Segoe UI" panose="020B0502040204020203" pitchFamily="34" charset="0"/>
              <a:ea typeface="+mn-ea"/>
              <a:cs typeface="+mn-cs"/>
            </a:endParaRPr>
          </a:p>
          <a:p>
            <a:r>
              <a:rPr lang="en-US" sz="900" kern="1200">
                <a:solidFill>
                  <a:schemeClr val="tx1"/>
                </a:solidFill>
                <a:effectLst/>
                <a:latin typeface="Segoe UI" panose="020B0502040204020203" pitchFamily="34" charset="0"/>
                <a:ea typeface="+mn-ea"/>
                <a:cs typeface="+mn-cs"/>
              </a:rPr>
              <a:t>IPython gives you the ability to quickly explore the contents of a package like NumPy by using the tab-completion feature. So, if you want to see all of the functions available with NumPy, type this:</a:t>
            </a:r>
          </a:p>
          <a:p>
            <a:pPr latinLnBrk="1"/>
            <a:endParaRPr lang="en-US" sz="900" kern="1200">
              <a:solidFill>
                <a:schemeClr val="tx1"/>
              </a:solidFill>
              <a:effectLst/>
              <a:latin typeface="Segoe UI" panose="020B0502040204020203" pitchFamily="34" charset="0"/>
              <a:ea typeface="+mn-ea"/>
              <a:cs typeface="+mn-cs"/>
            </a:endParaRPr>
          </a:p>
          <a:p>
            <a:pPr latinLnBrk="1"/>
            <a:r>
              <a:rPr lang="en-US" sz="900" kern="1200">
                <a:solidFill>
                  <a:schemeClr val="tx1"/>
                </a:solidFill>
                <a:effectLst/>
                <a:latin typeface="Segoe UI" panose="020B0502040204020203" pitchFamily="34" charset="0"/>
                <a:ea typeface="+mn-ea"/>
                <a:cs typeface="+mn-cs"/>
              </a:rPr>
              <a:t>In [1]: np.&lt;TAB&gt;</a:t>
            </a:r>
          </a:p>
          <a:p>
            <a:pPr latinLnBrk="1"/>
            <a:endParaRPr lang="en-US" sz="900" kern="1200">
              <a:solidFill>
                <a:schemeClr val="tx1"/>
              </a:solidFill>
              <a:effectLst/>
              <a:latin typeface="Segoe UI" panose="020B0502040204020203" pitchFamily="34" charset="0"/>
              <a:ea typeface="+mn-ea"/>
              <a:cs typeface="+mn-cs"/>
            </a:endParaRPr>
          </a:p>
          <a:p>
            <a:pPr latinLnBrk="1"/>
            <a:r>
              <a:rPr lang="en-US" sz="900" kern="1200">
                <a:solidFill>
                  <a:schemeClr val="tx1"/>
                </a:solidFill>
                <a:effectLst/>
                <a:latin typeface="Segoe UI" panose="020B0502040204020203" pitchFamily="34" charset="0"/>
                <a:ea typeface="+mn-ea"/>
                <a:cs typeface="+mn-cs"/>
              </a:rPr>
              <a:t>Appen</a:t>
            </a:r>
            <a:r>
              <a:rPr lang="en-US" sz="900" kern="1200" baseline="0">
                <a:solidFill>
                  <a:schemeClr val="tx1"/>
                </a:solidFill>
                <a:effectLst/>
                <a:latin typeface="Segoe UI" panose="020B0502040204020203" pitchFamily="34" charset="0"/>
                <a:ea typeface="+mn-ea"/>
                <a:cs typeface="+mn-cs"/>
              </a:rPr>
              <a:t>d “?” to any method to bring up the help info for that method.</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571502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u="none" strike="noStrike" kern="1200">
                <a:solidFill>
                  <a:schemeClr val="tx1"/>
                </a:solidFill>
                <a:effectLst/>
                <a:latin typeface="Segoe UI" panose="020B0502040204020203" pitchFamily="34" charset="0"/>
                <a:ea typeface="+mn-ea"/>
                <a:cs typeface="+mn-cs"/>
              </a:rPr>
              <a:t>In Python, the types are dynamically inferred. The standard mutable multi-element container in Python is the list. </a:t>
            </a:r>
          </a:p>
          <a:p>
            <a:endParaRPr lang="en-US"/>
          </a:p>
          <a:p>
            <a:r>
              <a:rPr lang="en-US" sz="900" kern="1200">
                <a:solidFill>
                  <a:schemeClr val="tx1"/>
                </a:solidFill>
                <a:effectLst/>
                <a:latin typeface="Segoe UI" panose="020B0502040204020203" pitchFamily="34" charset="0"/>
                <a:ea typeface="+mn-ea"/>
                <a:cs typeface="+mn-cs"/>
              </a:rPr>
              <a:t>Lists are </a:t>
            </a:r>
            <a:r>
              <a:rPr lang="en-US" sz="900" kern="1200" baseline="0">
                <a:solidFill>
                  <a:schemeClr val="tx1"/>
                </a:solidFill>
                <a:effectLst/>
                <a:latin typeface="Segoe UI" panose="020B0502040204020203" pitchFamily="34" charset="0"/>
                <a:ea typeface="+mn-ea"/>
                <a:cs typeface="+mn-cs"/>
              </a:rPr>
              <a:t>flexible, but they </a:t>
            </a:r>
            <a:r>
              <a:rPr lang="en-US" sz="900" kern="1200">
                <a:solidFill>
                  <a:schemeClr val="tx1"/>
                </a:solidFill>
                <a:effectLst/>
                <a:latin typeface="Segoe UI" panose="020B0502040204020203" pitchFamily="34" charset="0"/>
                <a:ea typeface="+mn-ea"/>
                <a:cs typeface="+mn-cs"/>
              </a:rPr>
              <a:t>can become expensive in terms of memory and performance if we are dealing with hundreds of thousands or millions of items in a list. In contrast,</a:t>
            </a:r>
            <a:r>
              <a:rPr lang="en-US" sz="900" kern="1200" baseline="0">
                <a:solidFill>
                  <a:schemeClr val="tx1"/>
                </a:solidFill>
                <a:effectLst/>
                <a:latin typeface="Segoe UI" panose="020B0502040204020203" pitchFamily="34" charset="0"/>
                <a:ea typeface="+mn-ea"/>
                <a:cs typeface="+mn-cs"/>
              </a:rPr>
              <a:t> NumPy arrays (also known as ndarrays) </a:t>
            </a:r>
            <a:r>
              <a:rPr lang="en-US" sz="900" kern="1200">
                <a:solidFill>
                  <a:schemeClr val="tx1"/>
                </a:solidFill>
                <a:effectLst/>
                <a:latin typeface="Segoe UI" panose="020B0502040204020203" pitchFamily="34" charset="0"/>
                <a:ea typeface="+mn-ea"/>
                <a:cs typeface="+mn-cs"/>
              </a:rPr>
              <a:t>are efficient memory-wise and computationally. </a:t>
            </a:r>
          </a:p>
          <a:p>
            <a:endParaRPr lang="en-US" sz="900" kern="1200">
              <a:solidFill>
                <a:schemeClr val="tx1"/>
              </a:solidFill>
              <a:effectLst/>
              <a:latin typeface="Segoe UI" panose="020B0502040204020203" pitchFamily="34" charset="0"/>
              <a:ea typeface="+mn-ea"/>
              <a:cs typeface="+mn-cs"/>
            </a:endParaRPr>
          </a:p>
          <a:p>
            <a:r>
              <a:rPr lang="en-US"/>
              <a:t>Fixed</a:t>
            </a:r>
            <a:r>
              <a:rPr lang="en-US" baseline="0"/>
              <a:t> type arrays can be created:</a:t>
            </a:r>
          </a:p>
          <a:p>
            <a:r>
              <a:rPr lang="en-US"/>
              <a:t>np.zeros</a:t>
            </a:r>
          </a:p>
          <a:p>
            <a:r>
              <a:rPr lang="en-US"/>
              <a:t>np.ones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73966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Array attributes</a:t>
            </a:r>
          </a:p>
          <a:p>
            <a:r>
              <a:rPr lang="en-US" sz="900" kern="1200">
                <a:solidFill>
                  <a:schemeClr val="tx1"/>
                </a:solidFill>
                <a:effectLst/>
                <a:latin typeface="Segoe UI" panose="020B0502040204020203" pitchFamily="34" charset="0"/>
                <a:ea typeface="+mn-ea"/>
                <a:cs typeface="+mn-cs"/>
              </a:rPr>
              <a:t>On this slide,</a:t>
            </a:r>
            <a:r>
              <a:rPr lang="en-US" sz="900" kern="1200" baseline="0">
                <a:solidFill>
                  <a:schemeClr val="tx1"/>
                </a:solidFill>
                <a:effectLst/>
                <a:latin typeface="Segoe UI" panose="020B0502040204020203" pitchFamily="34" charset="0"/>
                <a:ea typeface="+mn-ea"/>
                <a:cs typeface="+mn-cs"/>
              </a:rPr>
              <a:t> we </a:t>
            </a:r>
            <a:r>
              <a:rPr lang="en-US" sz="900" kern="1200">
                <a:solidFill>
                  <a:schemeClr val="tx1"/>
                </a:solidFill>
                <a:effectLst/>
                <a:latin typeface="Segoe UI" panose="020B0502040204020203" pitchFamily="34" charset="0"/>
                <a:ea typeface="+mn-ea"/>
                <a:cs typeface="+mn-cs"/>
              </a:rPr>
              <a:t>start by defining three arrays filled with random numbers: one one-dimensional, another two-dimensional, and the last three-dimensional. We then</a:t>
            </a:r>
            <a:r>
              <a:rPr lang="en-US" sz="900" kern="1200" baseline="0">
                <a:solidFill>
                  <a:schemeClr val="tx1"/>
                </a:solidFill>
                <a:effectLst/>
                <a:latin typeface="Segoe UI" panose="020B0502040204020203" pitchFamily="34" charset="0"/>
                <a:ea typeface="+mn-ea"/>
                <a:cs typeface="+mn-cs"/>
              </a:rPr>
              <a:t> print out various attributes of the array.</a:t>
            </a:r>
            <a:endParaRPr lang="en-US" sz="900" kern="1200">
              <a:solidFill>
                <a:schemeClr val="tx1"/>
              </a:solidFill>
              <a:effectLst/>
              <a:latin typeface="Segoe UI" panose="020B0502040204020203" pitchFamily="34" charset="0"/>
              <a:ea typeface="+mn-ea"/>
              <a:cs typeface="+mn-cs"/>
            </a:endParaRPr>
          </a:p>
          <a:p>
            <a:endParaRPr lang="en-US" sz="900" kern="1200">
              <a:solidFill>
                <a:schemeClr val="tx1"/>
              </a:solidFill>
              <a:effectLst/>
              <a:latin typeface="Segoe UI" panose="020B0502040204020203" pitchFamily="34" charset="0"/>
              <a:ea typeface="+mn-ea"/>
              <a:cs typeface="+mn-cs"/>
            </a:endParaRPr>
          </a:p>
          <a:p>
            <a:r>
              <a:rPr lang="en-US" sz="900" b="0" i="0" u="none" strike="noStrike" kern="1200">
                <a:solidFill>
                  <a:schemeClr val="tx1"/>
                </a:solidFill>
                <a:effectLst/>
                <a:latin typeface="Segoe UI" panose="020B0502040204020203" pitchFamily="34" charset="0"/>
                <a:ea typeface="+mn-ea"/>
                <a:cs typeface="+mn-cs"/>
              </a:rPr>
              <a:t>Each array has attributes </a:t>
            </a:r>
            <a:r>
              <a:rPr lang="en-US" sz="900" b="1"/>
              <a:t>ndim</a:t>
            </a:r>
            <a:r>
              <a:rPr lang="en-US" sz="900" b="0" i="0" u="none" strike="noStrike" kern="1200">
                <a:solidFill>
                  <a:schemeClr val="tx1"/>
                </a:solidFill>
                <a:effectLst/>
                <a:latin typeface="Segoe UI" panose="020B0502040204020203" pitchFamily="34" charset="0"/>
                <a:ea typeface="+mn-ea"/>
                <a:cs typeface="+mn-cs"/>
              </a:rPr>
              <a:t> (the number of dimensions), </a:t>
            </a:r>
            <a:r>
              <a:rPr lang="en-US" sz="900" b="1"/>
              <a:t>shape</a:t>
            </a:r>
            <a:r>
              <a:rPr lang="en-US" sz="900" b="0" i="0" u="none" strike="noStrike" kern="1200">
                <a:solidFill>
                  <a:schemeClr val="tx1"/>
                </a:solidFill>
                <a:effectLst/>
                <a:latin typeface="Segoe UI" panose="020B0502040204020203" pitchFamily="34" charset="0"/>
                <a:ea typeface="+mn-ea"/>
                <a:cs typeface="+mn-cs"/>
              </a:rPr>
              <a:t> (the size of each dimension), and </a:t>
            </a:r>
            <a:r>
              <a:rPr lang="en-US" sz="900" b="1"/>
              <a:t>size</a:t>
            </a:r>
            <a:r>
              <a:rPr lang="en-US" sz="900" b="0" i="0" u="none" strike="noStrike" kern="1200">
                <a:solidFill>
                  <a:schemeClr val="tx1"/>
                </a:solidFill>
                <a:effectLst/>
                <a:latin typeface="Segoe UI" panose="020B0502040204020203" pitchFamily="34" charset="0"/>
                <a:ea typeface="+mn-ea"/>
                <a:cs typeface="+mn-cs"/>
              </a:rPr>
              <a:t> (the total size of the array).</a:t>
            </a:r>
            <a:r>
              <a:rPr lang="en-US" sz="900" b="0" i="0" u="none" strike="noStrike" kern="1200" baseline="0">
                <a:solidFill>
                  <a:schemeClr val="tx1"/>
                </a:solidFill>
                <a:effectLst/>
                <a:latin typeface="Segoe UI" panose="020B0502040204020203" pitchFamily="34" charset="0"/>
                <a:ea typeface="+mn-ea"/>
                <a:cs typeface="+mn-cs"/>
              </a:rPr>
              <a:t> </a:t>
            </a:r>
            <a:r>
              <a:rPr lang="en-US" sz="900" b="0" i="0" u="none" strike="noStrike" kern="1200">
                <a:solidFill>
                  <a:schemeClr val="tx1"/>
                </a:solidFill>
                <a:effectLst/>
                <a:latin typeface="Segoe UI" panose="020B0502040204020203" pitchFamily="34" charset="0"/>
                <a:ea typeface="+mn-ea"/>
                <a:cs typeface="+mn-cs"/>
              </a:rPr>
              <a:t>Another useful attribute is the </a:t>
            </a:r>
            <a:r>
              <a:rPr lang="en-US" sz="900" b="1" i="0" u="none" strike="noStrike" kern="1200">
                <a:solidFill>
                  <a:schemeClr val="tx1"/>
                </a:solidFill>
                <a:effectLst/>
                <a:latin typeface="Segoe UI" panose="020B0502040204020203" pitchFamily="34" charset="0"/>
                <a:ea typeface="+mn-ea"/>
                <a:cs typeface="+mn-cs"/>
              </a:rPr>
              <a:t>dtype</a:t>
            </a:r>
            <a:r>
              <a:rPr lang="en-US" sz="900" b="0" i="0" u="none" strike="noStrike" kern="1200">
                <a:solidFill>
                  <a:schemeClr val="tx1"/>
                </a:solidFill>
                <a:effectLst/>
                <a:latin typeface="Segoe UI" panose="020B0502040204020203" pitchFamily="34" charset="0"/>
                <a:ea typeface="+mn-ea"/>
                <a:cs typeface="+mn-cs"/>
              </a:rPr>
              <a:t>, the data type of the array.</a:t>
            </a:r>
            <a:r>
              <a:rPr lang="en-US" sz="900" b="0" i="0" u="none" strike="noStrike" kern="1200" baseline="0">
                <a:solidFill>
                  <a:schemeClr val="tx1"/>
                </a:solidFill>
                <a:effectLst/>
                <a:latin typeface="Segoe UI" panose="020B0502040204020203" pitchFamily="34" charset="0"/>
                <a:ea typeface="+mn-ea"/>
                <a:cs typeface="+mn-cs"/>
              </a:rPr>
              <a:t> </a:t>
            </a:r>
            <a:r>
              <a:rPr lang="en-US" sz="900" b="0" i="0" u="none" strike="noStrike" kern="1200">
                <a:solidFill>
                  <a:schemeClr val="tx1"/>
                </a:solidFill>
                <a:effectLst/>
                <a:latin typeface="Segoe UI" panose="020B0502040204020203" pitchFamily="34" charset="0"/>
                <a:ea typeface="+mn-ea"/>
                <a:cs typeface="+mn-cs"/>
              </a:rPr>
              <a:t>Other attributes include </a:t>
            </a:r>
            <a:r>
              <a:rPr lang="en-US" sz="900" b="1" i="0" u="none" strike="noStrike" kern="1200">
                <a:solidFill>
                  <a:schemeClr val="tx1"/>
                </a:solidFill>
                <a:effectLst/>
                <a:latin typeface="Segoe UI" panose="020B0502040204020203" pitchFamily="34" charset="0"/>
                <a:ea typeface="+mn-ea"/>
                <a:cs typeface="+mn-cs"/>
              </a:rPr>
              <a:t>itemsize</a:t>
            </a:r>
            <a:r>
              <a:rPr lang="en-US" sz="900" b="0" i="0" u="none" strike="noStrike" kern="1200">
                <a:solidFill>
                  <a:schemeClr val="tx1"/>
                </a:solidFill>
                <a:effectLst/>
                <a:latin typeface="Segoe UI" panose="020B0502040204020203" pitchFamily="34" charset="0"/>
                <a:ea typeface="+mn-ea"/>
                <a:cs typeface="+mn-cs"/>
              </a:rPr>
              <a:t>, which lists the size (in bytes) of each array element, and </a:t>
            </a:r>
            <a:r>
              <a:rPr lang="en-US" sz="900" b="1" i="0" u="none" strike="noStrike" kern="1200">
                <a:solidFill>
                  <a:schemeClr val="tx1"/>
                </a:solidFill>
                <a:effectLst/>
                <a:latin typeface="Segoe UI" panose="020B0502040204020203" pitchFamily="34" charset="0"/>
                <a:ea typeface="+mn-ea"/>
                <a:cs typeface="+mn-cs"/>
              </a:rPr>
              <a:t>nbytes</a:t>
            </a:r>
            <a:r>
              <a:rPr lang="en-US" sz="900" b="0" i="0" u="none" strike="noStrike" kern="1200">
                <a:solidFill>
                  <a:schemeClr val="tx1"/>
                </a:solidFill>
                <a:effectLst/>
                <a:latin typeface="Segoe UI" panose="020B0502040204020203" pitchFamily="34" charset="0"/>
                <a:ea typeface="+mn-ea"/>
                <a:cs typeface="+mn-cs"/>
              </a:rPr>
              <a:t>, which lists the total size (in bytes) of the array.</a:t>
            </a:r>
          </a:p>
          <a:p>
            <a:endParaRPr lang="en-US" sz="900" b="0" i="0" u="none" strike="noStrike"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925263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a:t>Indexing arrays</a:t>
            </a:r>
            <a:r>
              <a:rPr lang="en-US" sz="900"/>
              <a:t>: Getting and setting the value of individual array elements. </a:t>
            </a:r>
          </a:p>
          <a:p>
            <a:r>
              <a:rPr lang="en-US" sz="900" b="0" i="0" u="none" strike="noStrike" kern="1200">
                <a:solidFill>
                  <a:schemeClr val="tx1"/>
                </a:solidFill>
                <a:effectLst/>
                <a:latin typeface="Segoe UI" panose="020B0502040204020203" pitchFamily="34" charset="0"/>
                <a:ea typeface="+mn-ea"/>
                <a:cs typeface="+mn-cs"/>
              </a:rPr>
              <a:t>In a one-dimensional array, the </a:t>
            </a:r>
            <a:r>
              <a:rPr lang="en-US" sz="900" b="0" i="1" u="none" strike="noStrike" kern="1200">
                <a:solidFill>
                  <a:schemeClr val="tx1"/>
                </a:solidFill>
                <a:effectLst/>
                <a:latin typeface="Segoe UI" panose="020B0502040204020203" pitchFamily="34" charset="0"/>
                <a:ea typeface="+mn-ea"/>
                <a:cs typeface="+mn-cs"/>
              </a:rPr>
              <a:t>𝑖 </a:t>
            </a:r>
            <a:r>
              <a:rPr lang="en-US" sz="900" b="0" i="0" u="none" strike="noStrike" kern="1200">
                <a:solidFill>
                  <a:schemeClr val="tx1"/>
                </a:solidFill>
                <a:effectLst/>
                <a:latin typeface="Segoe UI" panose="020B0502040204020203" pitchFamily="34" charset="0"/>
                <a:ea typeface="+mn-ea"/>
                <a:cs typeface="+mn-cs"/>
              </a:rPr>
              <a:t>th value (counting from zero) can be accessed by specifying the desired index in square brackets, just as with Python lists.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7/9/20 8:03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5782203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0.jpeg"/><Relationship Id="rId4" Type="http://schemas.openxmlformats.org/officeDocument/2006/relationships/image" Target="../media/image9.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141681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366617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429928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6554129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515148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dirty="0"/>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0865409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00793887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userDrawn="1"/>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23" name="Group 22"/>
          <p:cNvGrpSpPr/>
          <p:nvPr userDrawn="1"/>
        </p:nvGrpSpPr>
        <p:grpSpPr>
          <a:xfrm>
            <a:off x="394403" y="5938284"/>
            <a:ext cx="4727632" cy="325698"/>
            <a:chOff x="394403" y="5938284"/>
            <a:chExt cx="4727632" cy="325698"/>
          </a:xfrm>
        </p:grpSpPr>
        <p:sp>
          <p:nvSpPr>
            <p:cNvPr id="24" name="Rectangle 2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5" name="Picture 2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91596546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userDrawn="1"/>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3378304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p:cNvGrpSpPr/>
          <p:nvPr userDrawn="1"/>
        </p:nvGrpSpPr>
        <p:grpSpPr>
          <a:xfrm>
            <a:off x="394403" y="5938284"/>
            <a:ext cx="4727632" cy="325698"/>
            <a:chOff x="394403" y="5938284"/>
            <a:chExt cx="4727632" cy="325698"/>
          </a:xfrm>
        </p:grpSpPr>
        <p:sp>
          <p:nvSpPr>
            <p:cNvPr id="22" name="Rectangle 21"/>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3" name="Picture 22"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54371349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Table 4"/>
          <p:cNvGraphicFramePr>
            <a:graphicFrameLocks noGrp="1"/>
          </p:cNvGraphicFramePr>
          <p:nvPr userDrawn="1"/>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12" name="Group 11"/>
          <p:cNvGrpSpPr/>
          <p:nvPr userDrawn="1"/>
        </p:nvGrpSpPr>
        <p:grpSpPr>
          <a:xfrm>
            <a:off x="394403" y="5938284"/>
            <a:ext cx="4727632" cy="325698"/>
            <a:chOff x="394403" y="5938284"/>
            <a:chExt cx="4727632" cy="325698"/>
          </a:xfrm>
        </p:grpSpPr>
        <p:sp>
          <p:nvSpPr>
            <p:cNvPr id="13" name="Rectangle 12"/>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4" name="Picture 1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5237394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1" r="34724"/>
          <a:stretch/>
        </p:blipFill>
        <p:spPr>
          <a:xfrm flipH="1">
            <a:off x="4058653" y="0"/>
            <a:ext cx="8133347" cy="685414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3290"/>
          <a:stretch/>
        </p:blipFill>
        <p:spPr>
          <a:xfrm>
            <a:off x="0" y="0"/>
            <a:ext cx="11790947" cy="6858000"/>
          </a:xfrm>
          <a:prstGeom prst="rect">
            <a:avLst/>
          </a:prstGeom>
        </p:spPr>
      </p:pic>
      <p:sp>
        <p:nvSpPr>
          <p:cNvPr id="4" name="Title 1"/>
          <p:cNvSpPr>
            <a:spLocks noGrp="1"/>
          </p:cNvSpPr>
          <p:nvPr>
            <p:ph type="title" hasCustomPrompt="1"/>
          </p:nvPr>
        </p:nvSpPr>
        <p:spPr>
          <a:xfrm>
            <a:off x="269303" y="2629243"/>
            <a:ext cx="6644844"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68939002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grpSp>
        <p:nvGrpSpPr>
          <p:cNvPr id="16" name="Group 15"/>
          <p:cNvGrpSpPr/>
          <p:nvPr userDrawn="1"/>
        </p:nvGrpSpPr>
        <p:grpSpPr>
          <a:xfrm>
            <a:off x="394403" y="5938284"/>
            <a:ext cx="4727632" cy="325698"/>
            <a:chOff x="394403" y="5938284"/>
            <a:chExt cx="4727632" cy="325698"/>
          </a:xfrm>
        </p:grpSpPr>
        <p:sp>
          <p:nvSpPr>
            <p:cNvPr id="17" name="Rectangle 1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8" name="Picture 1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40809348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Imag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1046" t="11707" r="-5393" b="3946"/>
          <a:stretch/>
        </p:blipFill>
        <p:spPr>
          <a:xfrm flipH="1">
            <a:off x="1905000" y="0"/>
            <a:ext cx="10287000" cy="6858000"/>
          </a:xfrm>
          <a:prstGeom prst="rect">
            <a:avLst/>
          </a:prstGeom>
        </p:spPr>
      </p:pic>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r="4342"/>
          <a:stretch/>
        </p:blipFill>
        <p:spPr>
          <a:xfrm>
            <a:off x="0" y="0"/>
            <a:ext cx="11662611" cy="6858000"/>
          </a:xfrm>
          <a:prstGeom prst="rect">
            <a:avLst/>
          </a:prstGeom>
        </p:spPr>
      </p:pic>
      <p:sp>
        <p:nvSpPr>
          <p:cNvPr id="4" name="Title 1"/>
          <p:cNvSpPr>
            <a:spLocks noGrp="1"/>
          </p:cNvSpPr>
          <p:nvPr>
            <p:ph type="title" hasCustomPrompt="1"/>
          </p:nvPr>
        </p:nvSpPr>
        <p:spPr>
          <a:xfrm>
            <a:off x="269239" y="2084172"/>
            <a:ext cx="7928277" cy="724246"/>
          </a:xfrm>
          <a:noFill/>
        </p:spPr>
        <p:txBody>
          <a:bodyPr wrap="square"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609319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3746141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92648AFF-4620-42A3-91CA-A5BC3FC100B5}"/>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787242E3-2A8F-44A5-94CB-20DE97C36277}"/>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487198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DC11-FF4F-40B8-8A2A-E6DAD9ECA5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7188D3-6D70-4DFD-A584-E5F3A1A385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42511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6223728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grpSp>
        <p:nvGrpSpPr>
          <p:cNvPr id="41" name="Group 40"/>
          <p:cNvGrpSpPr/>
          <p:nvPr userDrawn="1"/>
        </p:nvGrpSpPr>
        <p:grpSpPr>
          <a:xfrm>
            <a:off x="394403" y="5938284"/>
            <a:ext cx="4727632" cy="325698"/>
            <a:chOff x="394403" y="5938284"/>
            <a:chExt cx="4727632" cy="325698"/>
          </a:xfrm>
        </p:grpSpPr>
        <p:sp>
          <p:nvSpPr>
            <p:cNvPr id="42" name="Rectangle 41"/>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43" name="Picture 42"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2160662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endParaRPr lang="en-US"/>
          </a:p>
        </p:txBody>
      </p:sp>
      <p:sp>
        <p:nvSpPr>
          <p:cNvPr id="3"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69625508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endParaRPr lang="en-US"/>
          </a:p>
        </p:txBody>
      </p:sp>
      <p:sp>
        <p:nvSpPr>
          <p:cNvPr id="5" name="Title 5"/>
          <p:cNvSpPr>
            <a:spLocks noGrp="1"/>
          </p:cNvSpPr>
          <p:nvPr>
            <p:ph type="title"/>
          </p:nvPr>
        </p:nvSpPr>
        <p:spPr>
          <a:xfrm>
            <a:off x="6320416"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pSp>
        <p:nvGrpSpPr>
          <p:cNvPr id="13" name="Group 12"/>
          <p:cNvGrpSpPr/>
          <p:nvPr userDrawn="1"/>
        </p:nvGrpSpPr>
        <p:grpSpPr>
          <a:xfrm>
            <a:off x="394403" y="5938284"/>
            <a:ext cx="4727632" cy="325698"/>
            <a:chOff x="394403" y="5938284"/>
            <a:chExt cx="4727632" cy="325698"/>
          </a:xfrm>
        </p:grpSpPr>
        <p:sp>
          <p:nvSpPr>
            <p:cNvPr id="14" name="Rectangle 13"/>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5" name="Picture 14"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159838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endParaRPr lang="en-US"/>
          </a:p>
        </p:txBody>
      </p:sp>
      <p:sp>
        <p:nvSpPr>
          <p:cNvPr id="4" name="Title 5"/>
          <p:cNvSpPr>
            <a:spLocks noGrp="1"/>
          </p:cNvSpPr>
          <p:nvPr>
            <p:ph type="title"/>
          </p:nvPr>
        </p:nvSpPr>
        <p:spPr>
          <a:xfrm>
            <a:off x="269240" y="289512"/>
            <a:ext cx="5491798"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p:cNvGrpSpPr/>
          <p:nvPr userDrawn="1"/>
        </p:nvGrpSpPr>
        <p:grpSpPr>
          <a:xfrm>
            <a:off x="394403" y="5938284"/>
            <a:ext cx="4727632" cy="325698"/>
            <a:chOff x="394403" y="5938284"/>
            <a:chExt cx="4727632" cy="325698"/>
          </a:xfrm>
        </p:grpSpPr>
        <p:sp>
          <p:nvSpPr>
            <p:cNvPr id="21" name="Rectangle 20"/>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22" name="Picture 21"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7870117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rgbClr val="0088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userDrawn="1"/>
        </p:nvGrpSpPr>
        <p:grpSpPr>
          <a:xfrm>
            <a:off x="394403" y="5938284"/>
            <a:ext cx="4727632" cy="325698"/>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34" name="Picture 33"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34707813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pSp>
        <p:nvGrpSpPr>
          <p:cNvPr id="14" name="Group 13"/>
          <p:cNvGrpSpPr/>
          <p:nvPr userDrawn="1"/>
        </p:nvGrpSpPr>
        <p:grpSpPr>
          <a:xfrm>
            <a:off x="394403" y="5938284"/>
            <a:ext cx="4727632" cy="325698"/>
            <a:chOff x="394403" y="5938284"/>
            <a:chExt cx="4727632" cy="325698"/>
          </a:xfrm>
        </p:grpSpPr>
        <p:sp>
          <p:nvSpPr>
            <p:cNvPr id="15" name="Rectangle 14"/>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200" dirty="0" err="1">
                  <a:solidFill>
                    <a:srgbClr val="BFBFBF"/>
                  </a:solidFill>
                  <a:latin typeface="Segoe Pro" charset="0"/>
                  <a:ea typeface="Segoe Pro" charset="0"/>
                  <a:cs typeface="Segoe Pro" charset="0"/>
                </a:rPr>
                <a:t>meetup.com</a:t>
              </a:r>
              <a:r>
                <a:rPr lang="en-US" sz="1200" dirty="0">
                  <a:solidFill>
                    <a:srgbClr val="BFBFBF"/>
                  </a:solidFill>
                  <a:latin typeface="Segoe Pro" charset="0"/>
                  <a:ea typeface="Segoe Pro" charset="0"/>
                  <a:cs typeface="Segoe Pro" charset="0"/>
                </a:rPr>
                <a:t>/Microsoft-Reactor-Sao-Paulo/</a:t>
              </a:r>
            </a:p>
          </p:txBody>
        </p:sp>
        <p:pic>
          <p:nvPicPr>
            <p:cNvPr id="16" name="Picture 15"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54017216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6" r:id="rId1"/>
    <p:sldLayoutId id="2147484807" r:id="rId2"/>
    <p:sldLayoutId id="2147484808" r:id="rId3"/>
    <p:sldLayoutId id="2147484809" r:id="rId4"/>
    <p:sldLayoutId id="2147484810" r:id="rId5"/>
    <p:sldLayoutId id="2147484811" r:id="rId6"/>
    <p:sldLayoutId id="2147484812" r:id="rId7"/>
    <p:sldLayoutId id="2147484813" r:id="rId8"/>
    <p:sldLayoutId id="2147484814" r:id="rId9"/>
    <p:sldLayoutId id="2147484815" r:id="rId10"/>
    <p:sldLayoutId id="2147484816" r:id="rId11"/>
    <p:sldLayoutId id="2147484817" r:id="rId12"/>
    <p:sldLayoutId id="2147484818" r:id="rId13"/>
    <p:sldLayoutId id="2147484819" r:id="rId14"/>
    <p:sldLayoutId id="2147484820" r:id="rId15"/>
    <p:sldLayoutId id="2147484821" r:id="rId16"/>
    <p:sldLayoutId id="2147484822" r:id="rId17"/>
    <p:sldLayoutId id="2147484823" r:id="rId18"/>
    <p:sldLayoutId id="2147484824" r:id="rId19"/>
    <p:sldLayoutId id="2147484825" r:id="rId20"/>
    <p:sldLayoutId id="2147484826" r:id="rId21"/>
    <p:sldLayoutId id="2147484827" r:id="rId22"/>
    <p:sldLayoutId id="2147484577" r:id="rId23"/>
    <p:sldLayoutId id="2147484710" r:id="rId24"/>
    <p:sldLayoutId id="2147484639" r:id="rId25"/>
    <p:sldLayoutId id="2147484751" r:id="rId26"/>
    <p:sldLayoutId id="2147484830"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tiled wall&#10;&#10;Description automatically generated">
            <a:extLst>
              <a:ext uri="{FF2B5EF4-FFF2-40B4-BE49-F238E27FC236}">
                <a16:creationId xmlns:a16="http://schemas.microsoft.com/office/drawing/2014/main" id="{B837406D-B195-844B-9971-7B55188D8F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53512689"/>
      </p:ext>
    </p:extLst>
  </p:cSld>
  <p:clrMap bg1="lt1" tx1="dk1" bg2="lt2" tx2="dk2" accent1="accent1" accent2="accent2" accent3="accent3" accent4="accent4" accent5="accent5" accent6="accent6" hlink="hlink" folHlink="folHlink"/>
  <p:sldLayoutIdLst>
    <p:sldLayoutId id="214748482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www.youtube.com/watch?v=JBFCsrPPEtc&amp;t=5m43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B15F0E40-CB2C-45A9-8481-91F276E83071}"/>
              </a:ext>
            </a:extLst>
          </p:cNvPr>
          <p:cNvSpPr>
            <a:spLocks noGrp="1"/>
          </p:cNvSpPr>
          <p:nvPr>
            <p:ph type="title"/>
          </p:nvPr>
        </p:nvSpPr>
        <p:spPr>
          <a:xfrm>
            <a:off x="448257" y="3220685"/>
            <a:ext cx="11653523" cy="788036"/>
          </a:xfrm>
        </p:spPr>
        <p:txBody>
          <a:bodyPr/>
          <a:lstStyle/>
          <a:p>
            <a:r>
              <a:rPr lang="en-US" err="1">
                <a:solidFill>
                  <a:schemeClr val="bg1"/>
                </a:solidFill>
              </a:rPr>
              <a:t>Introdução</a:t>
            </a:r>
            <a:r>
              <a:rPr lang="en-US">
                <a:solidFill>
                  <a:schemeClr val="bg1"/>
                </a:solidFill>
              </a:rPr>
              <a:t> a </a:t>
            </a:r>
            <a:r>
              <a:rPr lang="en-US" err="1">
                <a:solidFill>
                  <a:schemeClr val="bg1"/>
                </a:solidFill>
              </a:rPr>
              <a:t>Numpy</a:t>
            </a:r>
            <a:r>
              <a:rPr lang="en-US">
                <a:solidFill>
                  <a:schemeClr val="bg1"/>
                </a:solidFill>
              </a:rPr>
              <a:t> e Pandas</a:t>
            </a:r>
          </a:p>
        </p:txBody>
      </p:sp>
      <p:sp>
        <p:nvSpPr>
          <p:cNvPr id="4" name="Rectangle 3"/>
          <p:cNvSpPr/>
          <p:nvPr/>
        </p:nvSpPr>
        <p:spPr bwMode="auto">
          <a:xfrm>
            <a:off x="529213" y="4555223"/>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400" dirty="0">
                <a:solidFill>
                  <a:schemeClr val="bg1">
                    <a:lumMod val="75000"/>
                  </a:schemeClr>
                </a:solidFill>
                <a:latin typeface="Segoe Pro" charset="0"/>
                <a:ea typeface="Segoe Pro" charset="0"/>
                <a:cs typeface="Segoe Pro" charset="0"/>
              </a:rPr>
              <a:t>Event Code: #7751</a:t>
            </a: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7000" r="27083"/>
          <a:stretch/>
        </p:blipFill>
        <p:spPr>
          <a:xfrm>
            <a:off x="568960" y="533400"/>
            <a:ext cx="3614420" cy="1783431"/>
          </a:xfrm>
          <a:prstGeom prst="rect">
            <a:avLst/>
          </a:prstGeom>
        </p:spPr>
      </p:pic>
    </p:spTree>
    <p:extLst>
      <p:ext uri="{BB962C8B-B14F-4D97-AF65-F5344CB8AC3E}">
        <p14:creationId xmlns:p14="http://schemas.microsoft.com/office/powerpoint/2010/main" val="171510680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4ED6-88E2-074E-B7B6-27E7E01ED800}"/>
              </a:ext>
            </a:extLst>
          </p:cNvPr>
          <p:cNvSpPr>
            <a:spLocks noGrp="1"/>
          </p:cNvSpPr>
          <p:nvPr>
            <p:ph type="title"/>
          </p:nvPr>
        </p:nvSpPr>
        <p:spPr>
          <a:xfrm>
            <a:off x="269240" y="289512"/>
            <a:ext cx="11655840" cy="692497"/>
          </a:xfrm>
        </p:spPr>
        <p:txBody>
          <a:bodyPr/>
          <a:lstStyle/>
          <a:p>
            <a:r>
              <a:rPr lang="en-US" err="1"/>
              <a:t>Atributos</a:t>
            </a:r>
            <a:endParaRPr lang="en-US"/>
          </a:p>
        </p:txBody>
      </p:sp>
      <p:pic>
        <p:nvPicPr>
          <p:cNvPr id="3" name="Picture 2">
            <a:extLst>
              <a:ext uri="{FF2B5EF4-FFF2-40B4-BE49-F238E27FC236}">
                <a16:creationId xmlns:a16="http://schemas.microsoft.com/office/drawing/2014/main" id="{4B3CBBBE-58FE-8B44-BE61-E8312056667F}"/>
              </a:ext>
            </a:extLst>
          </p:cNvPr>
          <p:cNvPicPr>
            <a:picLocks noChangeAspect="1"/>
          </p:cNvPicPr>
          <p:nvPr/>
        </p:nvPicPr>
        <p:blipFill>
          <a:blip r:embed="rId3"/>
          <a:srcRect/>
          <a:stretch/>
        </p:blipFill>
        <p:spPr>
          <a:xfrm>
            <a:off x="489997" y="1573215"/>
            <a:ext cx="10671170" cy="2837420"/>
          </a:xfrm>
          <a:prstGeom prst="rect">
            <a:avLst/>
          </a:prstGeom>
        </p:spPr>
      </p:pic>
    </p:spTree>
    <p:extLst>
      <p:ext uri="{BB962C8B-B14F-4D97-AF65-F5344CB8AC3E}">
        <p14:creationId xmlns:p14="http://schemas.microsoft.com/office/powerpoint/2010/main" val="32459816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84ED6-88E2-074E-B7B6-27E7E01ED800}"/>
              </a:ext>
            </a:extLst>
          </p:cNvPr>
          <p:cNvSpPr>
            <a:spLocks noGrp="1"/>
          </p:cNvSpPr>
          <p:nvPr>
            <p:ph type="title"/>
          </p:nvPr>
        </p:nvSpPr>
        <p:spPr>
          <a:xfrm>
            <a:off x="269240" y="289512"/>
            <a:ext cx="11655840" cy="692497"/>
          </a:xfrm>
        </p:spPr>
        <p:txBody>
          <a:bodyPr/>
          <a:lstStyle/>
          <a:p>
            <a:r>
              <a:rPr lang="en-US" err="1"/>
              <a:t>Indexação</a:t>
            </a:r>
            <a:endParaRPr lang="en-US"/>
          </a:p>
        </p:txBody>
      </p:sp>
      <p:pic>
        <p:nvPicPr>
          <p:cNvPr id="7" name="Picture 6">
            <a:extLst>
              <a:ext uri="{FF2B5EF4-FFF2-40B4-BE49-F238E27FC236}">
                <a16:creationId xmlns:a16="http://schemas.microsoft.com/office/drawing/2014/main" id="{B49B9899-F49A-8340-8C70-4E03F024BF6C}"/>
              </a:ext>
            </a:extLst>
          </p:cNvPr>
          <p:cNvPicPr>
            <a:picLocks noChangeAspect="1"/>
          </p:cNvPicPr>
          <p:nvPr/>
        </p:nvPicPr>
        <p:blipFill>
          <a:blip r:embed="rId3"/>
          <a:srcRect/>
          <a:stretch/>
        </p:blipFill>
        <p:spPr>
          <a:xfrm>
            <a:off x="650607" y="3746977"/>
            <a:ext cx="4092449" cy="90570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0607" y="1857218"/>
            <a:ext cx="4995673" cy="1673052"/>
          </a:xfrm>
          <a:prstGeom prst="rect">
            <a:avLst/>
          </a:prstGeom>
        </p:spPr>
      </p:pic>
    </p:spTree>
    <p:extLst>
      <p:ext uri="{BB962C8B-B14F-4D97-AF65-F5344CB8AC3E}">
        <p14:creationId xmlns:p14="http://schemas.microsoft.com/office/powerpoint/2010/main" val="30425451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CD5BF-2A31-644A-B768-087E90F3EF61}"/>
              </a:ext>
            </a:extLst>
          </p:cNvPr>
          <p:cNvSpPr>
            <a:spLocks noGrp="1"/>
          </p:cNvSpPr>
          <p:nvPr>
            <p:ph type="title"/>
          </p:nvPr>
        </p:nvSpPr>
        <p:spPr>
          <a:xfrm>
            <a:off x="269240" y="289512"/>
            <a:ext cx="11655840" cy="692497"/>
          </a:xfrm>
        </p:spPr>
        <p:txBody>
          <a:bodyPr/>
          <a:lstStyle/>
          <a:p>
            <a:r>
              <a:rPr lang="en-US" err="1"/>
              <a:t>Fatiando</a:t>
            </a:r>
            <a:r>
              <a:rPr lang="en-US"/>
              <a:t> arrays</a:t>
            </a:r>
          </a:p>
        </p:txBody>
      </p:sp>
      <p:pic>
        <p:nvPicPr>
          <p:cNvPr id="3" name="Picture 2">
            <a:extLst>
              <a:ext uri="{FF2B5EF4-FFF2-40B4-BE49-F238E27FC236}">
                <a16:creationId xmlns:a16="http://schemas.microsoft.com/office/drawing/2014/main" id="{56A9165E-3706-744C-AF67-90DA170FAC68}"/>
              </a:ext>
            </a:extLst>
          </p:cNvPr>
          <p:cNvPicPr>
            <a:picLocks noChangeAspect="1"/>
          </p:cNvPicPr>
          <p:nvPr/>
        </p:nvPicPr>
        <p:blipFill>
          <a:blip r:embed="rId3"/>
          <a:srcRect/>
          <a:stretch/>
        </p:blipFill>
        <p:spPr>
          <a:xfrm>
            <a:off x="487681" y="2243643"/>
            <a:ext cx="5205396" cy="1309141"/>
          </a:xfrm>
          <a:prstGeom prst="rect">
            <a:avLst/>
          </a:prstGeom>
        </p:spPr>
      </p:pic>
      <p:pic>
        <p:nvPicPr>
          <p:cNvPr id="4" name="Picture 3">
            <a:extLst>
              <a:ext uri="{FF2B5EF4-FFF2-40B4-BE49-F238E27FC236}">
                <a16:creationId xmlns:a16="http://schemas.microsoft.com/office/drawing/2014/main" id="{DFE1A278-3619-E54E-B0A2-7D0D79F89E03}"/>
              </a:ext>
            </a:extLst>
          </p:cNvPr>
          <p:cNvPicPr>
            <a:picLocks noChangeAspect="1"/>
          </p:cNvPicPr>
          <p:nvPr/>
        </p:nvPicPr>
        <p:blipFill>
          <a:blip r:embed="rId4"/>
          <a:srcRect/>
          <a:stretch/>
        </p:blipFill>
        <p:spPr>
          <a:xfrm>
            <a:off x="479377" y="3581611"/>
            <a:ext cx="4175760" cy="1036090"/>
          </a:xfrm>
          <a:prstGeom prst="rect">
            <a:avLst/>
          </a:prstGeom>
        </p:spPr>
      </p:pic>
    </p:spTree>
    <p:extLst>
      <p:ext uri="{BB962C8B-B14F-4D97-AF65-F5344CB8AC3E}">
        <p14:creationId xmlns:p14="http://schemas.microsoft.com/office/powerpoint/2010/main" val="34238313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269240" y="289512"/>
            <a:ext cx="11655840" cy="692497"/>
          </a:xfrm>
        </p:spPr>
        <p:txBody>
          <a:bodyPr/>
          <a:lstStyle/>
          <a:p>
            <a:r>
              <a:rPr lang="en-US"/>
              <a:t>Reshaping (</a:t>
            </a:r>
            <a:r>
              <a:rPr lang="en-US" err="1"/>
              <a:t>mudando</a:t>
            </a:r>
            <a:r>
              <a:rPr lang="en-US"/>
              <a:t> forma)</a:t>
            </a:r>
          </a:p>
        </p:txBody>
      </p:sp>
      <p:pic>
        <p:nvPicPr>
          <p:cNvPr id="3" name="Picture 2">
            <a:extLst>
              <a:ext uri="{FF2B5EF4-FFF2-40B4-BE49-F238E27FC236}">
                <a16:creationId xmlns:a16="http://schemas.microsoft.com/office/drawing/2014/main" id="{25AE3CF5-73B4-384D-992C-65737B95F394}"/>
              </a:ext>
            </a:extLst>
          </p:cNvPr>
          <p:cNvPicPr>
            <a:picLocks noChangeAspect="1"/>
          </p:cNvPicPr>
          <p:nvPr/>
        </p:nvPicPr>
        <p:blipFill>
          <a:blip r:embed="rId3"/>
          <a:srcRect/>
          <a:stretch/>
        </p:blipFill>
        <p:spPr>
          <a:xfrm>
            <a:off x="497025" y="2008490"/>
            <a:ext cx="6065065" cy="1845889"/>
          </a:xfrm>
          <a:prstGeom prst="rect">
            <a:avLst/>
          </a:prstGeom>
        </p:spPr>
      </p:pic>
    </p:spTree>
    <p:extLst>
      <p:ext uri="{BB962C8B-B14F-4D97-AF65-F5344CB8AC3E}">
        <p14:creationId xmlns:p14="http://schemas.microsoft.com/office/powerpoint/2010/main" val="38153388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269240" y="289512"/>
            <a:ext cx="11655840" cy="692497"/>
          </a:xfrm>
        </p:spPr>
        <p:txBody>
          <a:bodyPr/>
          <a:lstStyle/>
          <a:p>
            <a:r>
              <a:rPr lang="en-US" err="1"/>
              <a:t>Concatenação</a:t>
            </a:r>
            <a:r>
              <a:rPr lang="en-US"/>
              <a:t> e </a:t>
            </a:r>
            <a:r>
              <a:rPr lang="en-US" err="1"/>
              <a:t>quebra</a:t>
            </a:r>
            <a:endParaRPr lang="en-US"/>
          </a:p>
        </p:txBody>
      </p:sp>
      <p:pic>
        <p:nvPicPr>
          <p:cNvPr id="4" name="Picture 3">
            <a:extLst>
              <a:ext uri="{FF2B5EF4-FFF2-40B4-BE49-F238E27FC236}">
                <a16:creationId xmlns:a16="http://schemas.microsoft.com/office/drawing/2014/main" id="{B7CCE880-A860-2540-B6F8-BFC207F3097D}"/>
              </a:ext>
            </a:extLst>
          </p:cNvPr>
          <p:cNvPicPr>
            <a:picLocks noChangeAspect="1"/>
          </p:cNvPicPr>
          <p:nvPr/>
        </p:nvPicPr>
        <p:blipFill>
          <a:blip r:embed="rId3"/>
          <a:srcRect/>
          <a:stretch/>
        </p:blipFill>
        <p:spPr>
          <a:xfrm>
            <a:off x="442409" y="1616977"/>
            <a:ext cx="4761188" cy="1731341"/>
          </a:xfrm>
          <a:prstGeom prst="rect">
            <a:avLst/>
          </a:prstGeom>
        </p:spPr>
      </p:pic>
      <p:pic>
        <p:nvPicPr>
          <p:cNvPr id="5" name="Picture 4">
            <a:extLst>
              <a:ext uri="{FF2B5EF4-FFF2-40B4-BE49-F238E27FC236}">
                <a16:creationId xmlns:a16="http://schemas.microsoft.com/office/drawing/2014/main" id="{906223FA-6690-104E-A537-B1AEF079CE59}"/>
              </a:ext>
            </a:extLst>
          </p:cNvPr>
          <p:cNvPicPr>
            <a:picLocks noChangeAspect="1"/>
          </p:cNvPicPr>
          <p:nvPr/>
        </p:nvPicPr>
        <p:blipFill>
          <a:blip r:embed="rId4"/>
          <a:srcRect/>
          <a:stretch/>
        </p:blipFill>
        <p:spPr>
          <a:xfrm>
            <a:off x="457648" y="3478521"/>
            <a:ext cx="4769965" cy="1496459"/>
          </a:xfrm>
          <a:prstGeom prst="rect">
            <a:avLst/>
          </a:prstGeom>
        </p:spPr>
      </p:pic>
    </p:spTree>
    <p:extLst>
      <p:ext uri="{BB962C8B-B14F-4D97-AF65-F5344CB8AC3E}">
        <p14:creationId xmlns:p14="http://schemas.microsoft.com/office/powerpoint/2010/main" val="13266167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1D54990-7818-2441-88D9-8247907B3AD7}"/>
              </a:ext>
            </a:extLst>
          </p:cNvPr>
          <p:cNvPicPr>
            <a:picLocks noChangeAspect="1"/>
          </p:cNvPicPr>
          <p:nvPr/>
        </p:nvPicPr>
        <p:blipFill>
          <a:blip r:embed="rId3"/>
          <a:srcRect/>
          <a:stretch/>
        </p:blipFill>
        <p:spPr>
          <a:xfrm>
            <a:off x="576801" y="1633518"/>
            <a:ext cx="5039133" cy="1885389"/>
          </a:xfrm>
          <a:prstGeom prst="rect">
            <a:avLst/>
          </a:prstGeom>
        </p:spPr>
      </p:pic>
      <p:pic>
        <p:nvPicPr>
          <p:cNvPr id="7" name="Picture 6">
            <a:extLst>
              <a:ext uri="{FF2B5EF4-FFF2-40B4-BE49-F238E27FC236}">
                <a16:creationId xmlns:a16="http://schemas.microsoft.com/office/drawing/2014/main" id="{8016CDD5-2072-1340-B78E-D7F27CC2ADCC}"/>
              </a:ext>
            </a:extLst>
          </p:cNvPr>
          <p:cNvPicPr>
            <a:picLocks noChangeAspect="1"/>
          </p:cNvPicPr>
          <p:nvPr/>
        </p:nvPicPr>
        <p:blipFill>
          <a:blip r:embed="rId4"/>
          <a:srcRect/>
          <a:stretch/>
        </p:blipFill>
        <p:spPr>
          <a:xfrm>
            <a:off x="574348" y="3727967"/>
            <a:ext cx="3267407" cy="1241614"/>
          </a:xfrm>
          <a:prstGeom prst="rect">
            <a:avLst/>
          </a:prstGeom>
        </p:spPr>
      </p:pic>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269240" y="289512"/>
            <a:ext cx="11655840" cy="692497"/>
          </a:xfrm>
        </p:spPr>
        <p:txBody>
          <a:bodyPr/>
          <a:lstStyle/>
          <a:p>
            <a:r>
              <a:rPr lang="en-US"/>
              <a:t>Fancy indexing (</a:t>
            </a:r>
            <a:r>
              <a:rPr lang="en-US" err="1"/>
              <a:t>indexação</a:t>
            </a:r>
            <a:r>
              <a:rPr lang="en-US"/>
              <a:t> </a:t>
            </a:r>
            <a:r>
              <a:rPr lang="en-US" err="1"/>
              <a:t>sofisticada</a:t>
            </a:r>
            <a:r>
              <a:rPr lang="en-US"/>
              <a:t>)</a:t>
            </a:r>
          </a:p>
        </p:txBody>
      </p:sp>
    </p:spTree>
    <p:extLst>
      <p:ext uri="{BB962C8B-B14F-4D97-AF65-F5344CB8AC3E}">
        <p14:creationId xmlns:p14="http://schemas.microsoft.com/office/powerpoint/2010/main" val="4525650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A1557C-A2A9-AE42-86B2-4263F9BD4327}"/>
              </a:ext>
            </a:extLst>
          </p:cNvPr>
          <p:cNvPicPr>
            <a:picLocks noChangeAspect="1"/>
          </p:cNvPicPr>
          <p:nvPr/>
        </p:nvPicPr>
        <p:blipFill>
          <a:blip r:embed="rId3"/>
          <a:srcRect/>
          <a:stretch/>
        </p:blipFill>
        <p:spPr>
          <a:xfrm>
            <a:off x="526698" y="1686737"/>
            <a:ext cx="5037190" cy="1541230"/>
          </a:xfrm>
          <a:prstGeom prst="rect">
            <a:avLst/>
          </a:prstGeom>
        </p:spPr>
      </p:pic>
      <p:pic>
        <p:nvPicPr>
          <p:cNvPr id="8" name="Picture 7">
            <a:extLst>
              <a:ext uri="{FF2B5EF4-FFF2-40B4-BE49-F238E27FC236}">
                <a16:creationId xmlns:a16="http://schemas.microsoft.com/office/drawing/2014/main" id="{696B6B12-550F-4B49-BFDD-4E57C243A8C5}"/>
              </a:ext>
            </a:extLst>
          </p:cNvPr>
          <p:cNvPicPr>
            <a:picLocks noChangeAspect="1"/>
          </p:cNvPicPr>
          <p:nvPr/>
        </p:nvPicPr>
        <p:blipFill>
          <a:blip r:embed="rId4"/>
          <a:srcRect/>
          <a:stretch/>
        </p:blipFill>
        <p:spPr>
          <a:xfrm>
            <a:off x="530012" y="3322872"/>
            <a:ext cx="2133601" cy="1181686"/>
          </a:xfrm>
          <a:prstGeom prst="rect">
            <a:avLst/>
          </a:prstGeom>
        </p:spPr>
      </p:pic>
      <p:sp>
        <p:nvSpPr>
          <p:cNvPr id="2" name="Title 1">
            <a:extLst>
              <a:ext uri="{FF2B5EF4-FFF2-40B4-BE49-F238E27FC236}">
                <a16:creationId xmlns:a16="http://schemas.microsoft.com/office/drawing/2014/main" id="{9D32760A-E81B-E445-B753-2AA18C295962}"/>
              </a:ext>
            </a:extLst>
          </p:cNvPr>
          <p:cNvSpPr>
            <a:spLocks noGrp="1"/>
          </p:cNvSpPr>
          <p:nvPr>
            <p:ph type="title"/>
          </p:nvPr>
        </p:nvSpPr>
        <p:spPr>
          <a:xfrm>
            <a:off x="269240" y="289512"/>
            <a:ext cx="11655840" cy="692497"/>
          </a:xfrm>
        </p:spPr>
        <p:txBody>
          <a:bodyPr/>
          <a:lstStyle/>
          <a:p>
            <a:r>
              <a:rPr lang="en-US" err="1"/>
              <a:t>Ordenação</a:t>
            </a:r>
            <a:endParaRPr lang="en-US"/>
          </a:p>
        </p:txBody>
      </p:sp>
    </p:spTree>
    <p:extLst>
      <p:ext uri="{BB962C8B-B14F-4D97-AF65-F5344CB8AC3E}">
        <p14:creationId xmlns:p14="http://schemas.microsoft.com/office/powerpoint/2010/main" val="12359003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04C43-93C4-F541-83FA-83FBF797D1FF}"/>
              </a:ext>
            </a:extLst>
          </p:cNvPr>
          <p:cNvSpPr>
            <a:spLocks noGrp="1"/>
          </p:cNvSpPr>
          <p:nvPr>
            <p:ph type="title"/>
          </p:nvPr>
        </p:nvSpPr>
        <p:spPr/>
        <p:txBody>
          <a:bodyPr/>
          <a:lstStyle/>
          <a:p>
            <a:r>
              <a:rPr lang="en-US" err="1"/>
              <a:t>Agregações</a:t>
            </a:r>
            <a:endParaRPr lang="en-US"/>
          </a:p>
        </p:txBody>
      </p:sp>
      <p:sp>
        <p:nvSpPr>
          <p:cNvPr id="3" name="Content Placeholder 2">
            <a:extLst>
              <a:ext uri="{FF2B5EF4-FFF2-40B4-BE49-F238E27FC236}">
                <a16:creationId xmlns:a16="http://schemas.microsoft.com/office/drawing/2014/main" id="{0E2BA787-51CC-5349-8535-DFC41DDBB55B}"/>
              </a:ext>
            </a:extLst>
          </p:cNvPr>
          <p:cNvSpPr>
            <a:spLocks noGrp="1"/>
          </p:cNvSpPr>
          <p:nvPr>
            <p:ph type="body" sz="quarter" idx="10"/>
          </p:nvPr>
        </p:nvSpPr>
        <p:spPr/>
        <p:txBody>
          <a:bodyPr/>
          <a:lstStyle/>
          <a:p>
            <a:r>
              <a:rPr lang="en-US" err="1"/>
              <a:t>Somando</a:t>
            </a:r>
            <a:r>
              <a:rPr lang="en-US"/>
              <a:t> </a:t>
            </a:r>
            <a:r>
              <a:rPr lang="en-US" err="1"/>
              <a:t>valores</a:t>
            </a:r>
            <a:r>
              <a:rPr lang="en-US"/>
              <a:t> </a:t>
            </a:r>
            <a:r>
              <a:rPr lang="en-US" err="1"/>
              <a:t>em</a:t>
            </a:r>
            <a:r>
              <a:rPr lang="en-US"/>
              <a:t> arrays:</a:t>
            </a:r>
          </a:p>
          <a:p>
            <a:endParaRPr lang="en-US"/>
          </a:p>
          <a:p>
            <a:endParaRPr lang="en-US"/>
          </a:p>
          <a:p>
            <a:pPr marL="0" indent="0">
              <a:buNone/>
            </a:pPr>
            <a:endParaRPr lang="en-US"/>
          </a:p>
          <a:p>
            <a:r>
              <a:rPr lang="en-US" err="1"/>
              <a:t>Valores</a:t>
            </a:r>
            <a:r>
              <a:rPr lang="en-US"/>
              <a:t> </a:t>
            </a:r>
            <a:r>
              <a:rPr lang="en-US" err="1"/>
              <a:t>mínimo</a:t>
            </a:r>
            <a:r>
              <a:rPr lang="en-US"/>
              <a:t> e </a:t>
            </a:r>
            <a:r>
              <a:rPr lang="en-US" err="1"/>
              <a:t>máximo</a:t>
            </a:r>
            <a:r>
              <a:rPr lang="en-US"/>
              <a:t>:</a:t>
            </a:r>
          </a:p>
          <a:p>
            <a:endParaRPr lang="en-US"/>
          </a:p>
        </p:txBody>
      </p:sp>
      <p:pic>
        <p:nvPicPr>
          <p:cNvPr id="4" name="Picture 3">
            <a:extLst>
              <a:ext uri="{FF2B5EF4-FFF2-40B4-BE49-F238E27FC236}">
                <a16:creationId xmlns:a16="http://schemas.microsoft.com/office/drawing/2014/main" id="{2D8B6B4C-92A6-F645-A043-64819D86D4E6}"/>
              </a:ext>
            </a:extLst>
          </p:cNvPr>
          <p:cNvPicPr>
            <a:picLocks noChangeAspect="1"/>
          </p:cNvPicPr>
          <p:nvPr/>
        </p:nvPicPr>
        <p:blipFill>
          <a:blip r:embed="rId3"/>
          <a:srcRect/>
          <a:stretch/>
        </p:blipFill>
        <p:spPr>
          <a:xfrm>
            <a:off x="791292" y="1681751"/>
            <a:ext cx="4295058" cy="1130278"/>
          </a:xfrm>
          <a:prstGeom prst="rect">
            <a:avLst/>
          </a:prstGeom>
        </p:spPr>
      </p:pic>
      <p:pic>
        <p:nvPicPr>
          <p:cNvPr id="5" name="Picture 4">
            <a:extLst>
              <a:ext uri="{FF2B5EF4-FFF2-40B4-BE49-F238E27FC236}">
                <a16:creationId xmlns:a16="http://schemas.microsoft.com/office/drawing/2014/main" id="{121CA9D6-8A75-4A41-A280-F3D0D6694170}"/>
              </a:ext>
            </a:extLst>
          </p:cNvPr>
          <p:cNvPicPr>
            <a:picLocks noChangeAspect="1"/>
          </p:cNvPicPr>
          <p:nvPr/>
        </p:nvPicPr>
        <p:blipFill>
          <a:blip r:embed="rId4"/>
          <a:srcRect/>
          <a:stretch/>
        </p:blipFill>
        <p:spPr>
          <a:xfrm>
            <a:off x="763637" y="3495081"/>
            <a:ext cx="7733650" cy="874975"/>
          </a:xfrm>
          <a:prstGeom prst="rect">
            <a:avLst/>
          </a:prstGeom>
        </p:spPr>
      </p:pic>
    </p:spTree>
    <p:extLst>
      <p:ext uri="{BB962C8B-B14F-4D97-AF65-F5344CB8AC3E}">
        <p14:creationId xmlns:p14="http://schemas.microsoft.com/office/powerpoint/2010/main" val="1736349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6DEE31-B1A4-2A41-B942-18B5D478931F}"/>
              </a:ext>
            </a:extLst>
          </p:cNvPr>
          <p:cNvSpPr>
            <a:spLocks noGrp="1"/>
          </p:cNvSpPr>
          <p:nvPr>
            <p:ph type="body" sz="quarter" idx="10"/>
          </p:nvPr>
        </p:nvSpPr>
        <p:spPr>
          <a:xfrm>
            <a:off x="269239" y="1101565"/>
            <a:ext cx="5557834" cy="2585323"/>
          </a:xfrm>
        </p:spPr>
        <p:txBody>
          <a:bodyPr/>
          <a:lstStyle/>
          <a:p>
            <a:pPr marL="0" indent="0">
              <a:buNone/>
            </a:pPr>
            <a:r>
              <a:rPr lang="en-US" sz="3200" err="1"/>
              <a:t>Aplica</a:t>
            </a:r>
            <a:r>
              <a:rPr lang="en-US" sz="3200"/>
              <a:t> </a:t>
            </a:r>
            <a:r>
              <a:rPr lang="en-US" sz="3200" err="1"/>
              <a:t>operações</a:t>
            </a:r>
            <a:r>
              <a:rPr lang="en-US" sz="3200"/>
              <a:t> </a:t>
            </a:r>
            <a:r>
              <a:rPr lang="en-US" sz="3200" err="1"/>
              <a:t>sobre</a:t>
            </a:r>
            <a:r>
              <a:rPr lang="en-US" sz="3200"/>
              <a:t> arrays de </a:t>
            </a:r>
            <a:r>
              <a:rPr lang="en-US" sz="3200" err="1"/>
              <a:t>tamanhos</a:t>
            </a:r>
            <a:r>
              <a:rPr lang="en-US" sz="3200"/>
              <a:t> </a:t>
            </a:r>
            <a:r>
              <a:rPr lang="en-US" sz="3200" err="1"/>
              <a:t>diferentes</a:t>
            </a:r>
            <a:r>
              <a:rPr lang="en-US" sz="3200"/>
              <a:t>:</a:t>
            </a:r>
          </a:p>
          <a:p>
            <a:pPr marL="457200" indent="-457200">
              <a:buFont typeface="Arial" panose="020B0604020202020204" pitchFamily="34" charset="0"/>
              <a:buChar char="•"/>
            </a:pPr>
            <a:r>
              <a:rPr lang="en-US" sz="2800"/>
              <a:t>"</a:t>
            </a:r>
            <a:r>
              <a:rPr lang="en-US" sz="2800" err="1"/>
              <a:t>Preenche</a:t>
            </a:r>
            <a:r>
              <a:rPr lang="en-US" sz="2800"/>
              <a:t>" (pads) </a:t>
            </a:r>
            <a:r>
              <a:rPr lang="en-US" sz="2800" err="1"/>
              <a:t>dimensões</a:t>
            </a:r>
            <a:r>
              <a:rPr lang="en-US" sz="2800"/>
              <a:t> dos arrays para que </a:t>
            </a:r>
            <a:r>
              <a:rPr lang="en-US" sz="2800" err="1"/>
              <a:t>elas</a:t>
            </a:r>
            <a:r>
              <a:rPr lang="en-US" sz="2800"/>
              <a:t> </a:t>
            </a:r>
            <a:r>
              <a:rPr lang="en-US" sz="2800" err="1"/>
              <a:t>casem</a:t>
            </a:r>
            <a:endParaRPr lang="en-US" sz="2800"/>
          </a:p>
          <a:p>
            <a:pPr marL="457200" indent="-457200">
              <a:buFont typeface="Arial" panose="020B0604020202020204" pitchFamily="34" charset="0"/>
              <a:buChar char="•"/>
            </a:pPr>
            <a:r>
              <a:rPr lang="en-US" sz="2800"/>
              <a:t>"</a:t>
            </a:r>
            <a:r>
              <a:rPr lang="en-US" sz="2800" err="1"/>
              <a:t>Estica</a:t>
            </a:r>
            <a:r>
              <a:rPr lang="en-US" sz="2800"/>
              <a:t>" arrays </a:t>
            </a:r>
            <a:r>
              <a:rPr lang="en-US" sz="2800" err="1"/>
              <a:t>unidimensionais</a:t>
            </a:r>
            <a:r>
              <a:rPr lang="en-US" sz="2800"/>
              <a:t> </a:t>
            </a:r>
            <a:endParaRPr lang="en-US" sz="3200"/>
          </a:p>
        </p:txBody>
      </p:sp>
      <p:sp>
        <p:nvSpPr>
          <p:cNvPr id="4" name="Text Placeholder 3">
            <a:extLst>
              <a:ext uri="{FF2B5EF4-FFF2-40B4-BE49-F238E27FC236}">
                <a16:creationId xmlns:a16="http://schemas.microsoft.com/office/drawing/2014/main" id="{CE8CE1AE-FF45-F640-A629-970EE79337BF}"/>
              </a:ext>
            </a:extLst>
          </p:cNvPr>
          <p:cNvSpPr>
            <a:spLocks noGrp="1"/>
          </p:cNvSpPr>
          <p:nvPr>
            <p:ph type="body" sz="quarter" idx="11"/>
          </p:nvPr>
        </p:nvSpPr>
        <p:spPr/>
        <p:txBody>
          <a:bodyPr/>
          <a:lstStyle/>
          <a:p>
            <a:endParaRPr lang="pt-BR"/>
          </a:p>
        </p:txBody>
      </p:sp>
      <p:sp>
        <p:nvSpPr>
          <p:cNvPr id="2" name="Title 1">
            <a:extLst>
              <a:ext uri="{FF2B5EF4-FFF2-40B4-BE49-F238E27FC236}">
                <a16:creationId xmlns:a16="http://schemas.microsoft.com/office/drawing/2014/main" id="{9F02D147-F740-7848-AB5A-11E1DE22982B}"/>
              </a:ext>
            </a:extLst>
          </p:cNvPr>
          <p:cNvSpPr>
            <a:spLocks noGrp="1"/>
          </p:cNvSpPr>
          <p:nvPr>
            <p:ph type="title"/>
          </p:nvPr>
        </p:nvSpPr>
        <p:spPr>
          <a:xfrm>
            <a:off x="269240" y="289512"/>
            <a:ext cx="11655840" cy="692497"/>
          </a:xfrm>
        </p:spPr>
        <p:txBody>
          <a:bodyPr/>
          <a:lstStyle/>
          <a:p>
            <a:r>
              <a:rPr lang="en-US"/>
              <a:t>Broadcasting</a:t>
            </a:r>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1734" y="1011198"/>
            <a:ext cx="5509158" cy="4072866"/>
          </a:xfrm>
          <a:prstGeom prst="rect">
            <a:avLst/>
          </a:prstGeom>
        </p:spPr>
      </p:pic>
    </p:spTree>
    <p:extLst>
      <p:ext uri="{BB962C8B-B14F-4D97-AF65-F5344CB8AC3E}">
        <p14:creationId xmlns:p14="http://schemas.microsoft.com/office/powerpoint/2010/main" val="6553427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95252-9119-BA48-BEE3-D30EE1B6141F}"/>
              </a:ext>
            </a:extLst>
          </p:cNvPr>
          <p:cNvSpPr>
            <a:spLocks noGrp="1"/>
          </p:cNvSpPr>
          <p:nvPr>
            <p:ph type="title"/>
          </p:nvPr>
        </p:nvSpPr>
        <p:spPr>
          <a:xfrm>
            <a:off x="269302" y="2339875"/>
            <a:ext cx="8964185" cy="999376"/>
          </a:xfrm>
        </p:spPr>
        <p:txBody>
          <a:bodyPr/>
          <a:lstStyle/>
          <a:p>
            <a:r>
              <a:rPr lang="pt-BR"/>
              <a:t>Intervalo</a:t>
            </a:r>
          </a:p>
        </p:txBody>
      </p:sp>
      <p:sp>
        <p:nvSpPr>
          <p:cNvPr id="3" name="Text Placeholder 2">
            <a:extLst>
              <a:ext uri="{FF2B5EF4-FFF2-40B4-BE49-F238E27FC236}">
                <a16:creationId xmlns:a16="http://schemas.microsoft.com/office/drawing/2014/main" id="{C74F0F2A-83DF-2B4B-A95F-B396548DD163}"/>
              </a:ext>
            </a:extLst>
          </p:cNvPr>
          <p:cNvSpPr>
            <a:spLocks noGrp="1"/>
          </p:cNvSpPr>
          <p:nvPr>
            <p:ph type="body" sz="quarter" idx="10"/>
          </p:nvPr>
        </p:nvSpPr>
        <p:spPr>
          <a:xfrm>
            <a:off x="294577" y="3490168"/>
            <a:ext cx="11569474" cy="430887"/>
          </a:xfrm>
        </p:spPr>
        <p:txBody>
          <a:bodyPr/>
          <a:lstStyle/>
          <a:p>
            <a:r>
              <a:rPr lang="pt-BR"/>
              <a:t>  Voltaremos às 20:30</a:t>
            </a:r>
          </a:p>
        </p:txBody>
      </p:sp>
    </p:spTree>
    <p:extLst>
      <p:ext uri="{BB962C8B-B14F-4D97-AF65-F5344CB8AC3E}">
        <p14:creationId xmlns:p14="http://schemas.microsoft.com/office/powerpoint/2010/main" val="66142754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looking at the camera&#10;&#10;Description automatically generated">
            <a:extLst>
              <a:ext uri="{FF2B5EF4-FFF2-40B4-BE49-F238E27FC236}">
                <a16:creationId xmlns:a16="http://schemas.microsoft.com/office/drawing/2014/main" id="{3388F913-5C01-1640-A5AC-AB5A082AAC5B}"/>
              </a:ext>
            </a:extLst>
          </p:cNvPr>
          <p:cNvPicPr>
            <a:picLocks noChangeAspect="1"/>
          </p:cNvPicPr>
          <p:nvPr/>
        </p:nvPicPr>
        <p:blipFill rotWithShape="1">
          <a:blip r:embed="rId2"/>
          <a:srcRect l="14552" t="6783" r="9693" b="40327"/>
          <a:stretch/>
        </p:blipFill>
        <p:spPr>
          <a:xfrm>
            <a:off x="461894" y="2392680"/>
            <a:ext cx="1655064" cy="1737149"/>
          </a:xfrm>
          <a:prstGeom prst="ellipse">
            <a:avLst/>
          </a:prstGeom>
        </p:spPr>
      </p:pic>
      <p:sp>
        <p:nvSpPr>
          <p:cNvPr id="2" name="Title 1"/>
          <p:cNvSpPr>
            <a:spLocks noGrp="1"/>
          </p:cNvSpPr>
          <p:nvPr>
            <p:ph type="title"/>
          </p:nvPr>
        </p:nvSpPr>
        <p:spPr>
          <a:xfrm>
            <a:off x="269240" y="289512"/>
            <a:ext cx="11655840" cy="692497"/>
          </a:xfrm>
        </p:spPr>
        <p:txBody>
          <a:bodyPr/>
          <a:lstStyle/>
          <a:p>
            <a:r>
              <a:rPr lang="en-US" dirty="0" err="1"/>
              <a:t>Palestrante</a:t>
            </a:r>
            <a:endParaRPr lang="en-US" dirty="0"/>
          </a:p>
        </p:txBody>
      </p:sp>
      <p:sp>
        <p:nvSpPr>
          <p:cNvPr id="8" name="Text Placeholder 2">
            <a:extLst>
              <a:ext uri="{FF2B5EF4-FFF2-40B4-BE49-F238E27FC236}">
                <a16:creationId xmlns:a16="http://schemas.microsoft.com/office/drawing/2014/main" id="{119E2D7C-6D60-4EBE-832D-53054BBCE003}"/>
              </a:ext>
            </a:extLst>
          </p:cNvPr>
          <p:cNvSpPr>
            <a:spLocks noGrp="1"/>
          </p:cNvSpPr>
          <p:nvPr>
            <p:ph type="body" sz="quarter" idx="10"/>
          </p:nvPr>
        </p:nvSpPr>
        <p:spPr>
          <a:xfrm>
            <a:off x="2274126" y="2383776"/>
            <a:ext cx="5988047" cy="2450864"/>
          </a:xfrm>
        </p:spPr>
        <p:txBody>
          <a:bodyPr/>
          <a:lstStyle/>
          <a:p>
            <a:pPr marL="0" indent="0">
              <a:spcAft>
                <a:spcPts val="500"/>
              </a:spcAft>
              <a:buNone/>
            </a:pPr>
            <a:r>
              <a:rPr lang="pt-BR" sz="2600" dirty="0">
                <a:solidFill>
                  <a:srgbClr val="00BCF3"/>
                </a:solidFill>
              </a:rPr>
              <a:t>Fabricio Murai</a:t>
            </a:r>
          </a:p>
          <a:p>
            <a:pPr>
              <a:lnSpc>
                <a:spcPts val="1800"/>
              </a:lnSpc>
              <a:spcAft>
                <a:spcPts val="500"/>
              </a:spcAft>
            </a:pPr>
            <a:r>
              <a:rPr lang="pt-BR" sz="1400" i="1" dirty="0">
                <a:solidFill>
                  <a:schemeClr val="tx1"/>
                </a:solidFill>
                <a:latin typeface="Segoe Pro SemiLight" charset="0"/>
                <a:ea typeface="Segoe Pro SemiLight" charset="0"/>
                <a:cs typeface="Segoe Pro SemiLight" charset="0"/>
              </a:rPr>
              <a:t>PhD, Professor Adjunto - DCC@UFMG</a:t>
            </a:r>
            <a:endParaRPr lang="pt-BR" sz="1400" i="1" dirty="0">
              <a:solidFill>
                <a:schemeClr val="bg2">
                  <a:lumMod val="10000"/>
                </a:schemeClr>
              </a:solidFill>
              <a:latin typeface="Segoe Pro SemiLight" charset="0"/>
              <a:ea typeface="Segoe Pro SemiLight" charset="0"/>
              <a:cs typeface="Segoe Pro SemiLight" charset="0"/>
            </a:endParaRPr>
          </a:p>
          <a:p>
            <a:pPr>
              <a:lnSpc>
                <a:spcPts val="1800"/>
              </a:lnSpc>
            </a:pPr>
            <a:r>
              <a:rPr lang="pt-BR" sz="1400" b="1" dirty="0">
                <a:solidFill>
                  <a:schemeClr val="bg2">
                    <a:lumMod val="10000"/>
                  </a:schemeClr>
                </a:solidFill>
                <a:latin typeface="Segoe Pro Semibold" charset="0"/>
                <a:ea typeface="Segoe Pro Semibold" charset="0"/>
                <a:cs typeface="Segoe Pro Semibold" charset="0"/>
              </a:rPr>
              <a:t>Speaker </a:t>
            </a:r>
            <a:r>
              <a:rPr lang="pt-BR" sz="1400" b="1" dirty="0" err="1">
                <a:solidFill>
                  <a:schemeClr val="bg2">
                    <a:lumMod val="10000"/>
                  </a:schemeClr>
                </a:solidFill>
                <a:latin typeface="Segoe Pro Semibold" charset="0"/>
                <a:ea typeface="Segoe Pro Semibold" charset="0"/>
                <a:cs typeface="Segoe Pro Semibold" charset="0"/>
              </a:rPr>
              <a:t>Bio</a:t>
            </a:r>
            <a:r>
              <a:rPr lang="pt-BR" sz="1400" b="1" dirty="0">
                <a:solidFill>
                  <a:schemeClr val="bg2">
                    <a:lumMod val="10000"/>
                  </a:schemeClr>
                </a:solidFill>
                <a:latin typeface="Segoe Pro Semibold" charset="0"/>
                <a:ea typeface="Segoe Pro Semibold" charset="0"/>
                <a:cs typeface="Segoe Pro Semibold" charset="0"/>
              </a:rPr>
              <a:t>: </a:t>
            </a:r>
            <a:r>
              <a:rPr lang="pt-BR" sz="1400" dirty="0">
                <a:solidFill>
                  <a:schemeClr val="tx1"/>
                </a:solidFill>
              </a:rPr>
              <a:t>concluiu o </a:t>
            </a:r>
            <a:r>
              <a:rPr lang="pt-BR" sz="1400" dirty="0" err="1">
                <a:solidFill>
                  <a:schemeClr val="tx1"/>
                </a:solidFill>
              </a:rPr>
              <a:t>B.Sc</a:t>
            </a:r>
            <a:r>
              <a:rPr lang="pt-BR" sz="1400" dirty="0">
                <a:solidFill>
                  <a:schemeClr val="tx1"/>
                </a:solidFill>
              </a:rPr>
              <a:t>. (</a:t>
            </a:r>
            <a:r>
              <a:rPr lang="pt-BR" sz="1400" i="1" dirty="0">
                <a:solidFill>
                  <a:schemeClr val="tx1"/>
                </a:solidFill>
              </a:rPr>
              <a:t>magna cum </a:t>
            </a:r>
            <a:r>
              <a:rPr lang="pt-BR" sz="1400" i="1" dirty="0" err="1">
                <a:solidFill>
                  <a:schemeClr val="tx1"/>
                </a:solidFill>
              </a:rPr>
              <a:t>laude</a:t>
            </a:r>
            <a:r>
              <a:rPr lang="pt-BR" sz="1400" dirty="0">
                <a:solidFill>
                  <a:schemeClr val="tx1"/>
                </a:solidFill>
              </a:rPr>
              <a:t>) pela UFRJ em 2007 e o Ph.D. pela Universidade de Massachusetts </a:t>
            </a:r>
            <a:r>
              <a:rPr lang="pt-BR" sz="1400" dirty="0" err="1">
                <a:solidFill>
                  <a:schemeClr val="tx1"/>
                </a:solidFill>
              </a:rPr>
              <a:t>Amherst</a:t>
            </a:r>
            <a:r>
              <a:rPr lang="pt-BR" sz="1400" dirty="0">
                <a:solidFill>
                  <a:schemeClr val="tx1"/>
                </a:solidFill>
              </a:rPr>
              <a:t> em 2016, ambos em Ciência da Computação. Em 2017, passou a integrar o corpo docente do DCC/UFMG. Desde então, tem lecionado cursos de fundamentos de álgebra linear para aprendizado de máquina, Aprendizado de Máquina para Redes e </a:t>
            </a:r>
            <a:r>
              <a:rPr lang="pt-BR" sz="1400" dirty="0" err="1">
                <a:solidFill>
                  <a:schemeClr val="tx1"/>
                </a:solidFill>
              </a:rPr>
              <a:t>Deep</a:t>
            </a:r>
            <a:r>
              <a:rPr lang="pt-BR" sz="1400" dirty="0">
                <a:solidFill>
                  <a:schemeClr val="tx1"/>
                </a:solidFill>
              </a:rPr>
              <a:t> Learning. Em 2018, foi convidado para lecionar o curso "Data Science for Networks" na </a:t>
            </a:r>
            <a:r>
              <a:rPr lang="pt-BR" sz="1400" dirty="0" err="1">
                <a:solidFill>
                  <a:schemeClr val="tx1"/>
                </a:solidFill>
              </a:rPr>
              <a:t>Politecnico</a:t>
            </a:r>
            <a:r>
              <a:rPr lang="pt-BR" sz="1400" dirty="0">
                <a:solidFill>
                  <a:schemeClr val="tx1"/>
                </a:solidFill>
              </a:rPr>
              <a:t> </a:t>
            </a:r>
            <a:r>
              <a:rPr lang="pt-BR" sz="1400" dirty="0" err="1">
                <a:solidFill>
                  <a:schemeClr val="tx1"/>
                </a:solidFill>
              </a:rPr>
              <a:t>di</a:t>
            </a:r>
            <a:r>
              <a:rPr lang="pt-BR" sz="1400" dirty="0">
                <a:solidFill>
                  <a:schemeClr val="tx1"/>
                </a:solidFill>
              </a:rPr>
              <a:t> Torino, Itália. </a:t>
            </a:r>
          </a:p>
        </p:txBody>
      </p:sp>
    </p:spTree>
    <p:extLst>
      <p:ext uri="{BB962C8B-B14F-4D97-AF65-F5344CB8AC3E}">
        <p14:creationId xmlns:p14="http://schemas.microsoft.com/office/powerpoint/2010/main" val="9001265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788036"/>
          </a:xfrm>
        </p:spPr>
        <p:txBody>
          <a:bodyPr/>
          <a:lstStyle/>
          <a:p>
            <a:r>
              <a:rPr lang="en-US" err="1">
                <a:solidFill>
                  <a:srgbClr val="00B0F0"/>
                </a:solidFill>
              </a:rPr>
              <a:t>Introdução</a:t>
            </a:r>
            <a:r>
              <a:rPr lang="en-US">
                <a:solidFill>
                  <a:srgbClr val="00B0F0"/>
                </a:solidFill>
              </a:rPr>
              <a:t> a Pandas</a:t>
            </a:r>
          </a:p>
        </p:txBody>
      </p:sp>
      <p:sp>
        <p:nvSpPr>
          <p:cNvPr id="5" name="Text Placeholder 4"/>
          <p:cNvSpPr>
            <a:spLocks noGrp="1"/>
          </p:cNvSpPr>
          <p:nvPr>
            <p:ph type="body" sz="quarter" idx="4294967295"/>
          </p:nvPr>
        </p:nvSpPr>
        <p:spPr>
          <a:xfrm>
            <a:off x="0" y="3962400"/>
            <a:ext cx="9144000" cy="430213"/>
          </a:xfrm>
        </p:spPr>
        <p:txBody>
          <a:bodyPr/>
          <a:lstStyle/>
          <a:p>
            <a:pPr marL="0" indent="0">
              <a:buNone/>
            </a:pPr>
            <a:r>
              <a:rPr lang="en-US">
                <a:solidFill>
                  <a:srgbClr val="00B0F0"/>
                </a:solidFill>
              </a:rPr>
              <a:t>   </a:t>
            </a:r>
            <a:r>
              <a:rPr lang="en-US" err="1">
                <a:solidFill>
                  <a:srgbClr val="00B0F0"/>
                </a:solidFill>
              </a:rPr>
              <a:t>Seção</a:t>
            </a:r>
            <a:r>
              <a:rPr lang="en-US">
                <a:solidFill>
                  <a:srgbClr val="00B0F0"/>
                </a:solidFill>
              </a:rPr>
              <a:t> 2</a:t>
            </a:r>
          </a:p>
        </p:txBody>
      </p:sp>
    </p:spTree>
    <p:extLst>
      <p:ext uri="{BB962C8B-B14F-4D97-AF65-F5344CB8AC3E}">
        <p14:creationId xmlns:p14="http://schemas.microsoft.com/office/powerpoint/2010/main" val="109266621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err="1"/>
              <a:t>Visão</a:t>
            </a:r>
            <a:r>
              <a:rPr lang="en-US"/>
              <a:t> </a:t>
            </a:r>
            <a:r>
              <a:rPr lang="en-US" err="1"/>
              <a:t>Geral</a:t>
            </a:r>
            <a:r>
              <a:rPr lang="en-US"/>
              <a:t> da </a:t>
            </a:r>
            <a:r>
              <a:rPr lang="en-US" err="1"/>
              <a:t>Seção</a:t>
            </a:r>
            <a:r>
              <a:rPr lang="en-US"/>
              <a:t> 2</a:t>
            </a:r>
          </a:p>
        </p:txBody>
      </p:sp>
      <p:pic>
        <p:nvPicPr>
          <p:cNvPr id="2" name="Picture 1">
            <a:extLst>
              <a:ext uri="{FF2B5EF4-FFF2-40B4-BE49-F238E27FC236}">
                <a16:creationId xmlns:a16="http://schemas.microsoft.com/office/drawing/2014/main" id="{8CE30362-6024-0549-A470-596BD6BDC663}"/>
              </a:ext>
            </a:extLst>
          </p:cNvPr>
          <p:cNvPicPr>
            <a:picLocks noChangeAspect="1"/>
          </p:cNvPicPr>
          <p:nvPr/>
        </p:nvPicPr>
        <p:blipFill>
          <a:blip r:embed="rId3"/>
          <a:stretch>
            <a:fillRect/>
          </a:stretch>
        </p:blipFill>
        <p:spPr>
          <a:xfrm>
            <a:off x="4685513" y="2484738"/>
            <a:ext cx="2357718" cy="1876350"/>
          </a:xfrm>
          <a:prstGeom prst="rect">
            <a:avLst/>
          </a:prstGeom>
        </p:spPr>
      </p:pic>
      <p:sp>
        <p:nvSpPr>
          <p:cNvPr id="9" name="Rectangle 8"/>
          <p:cNvSpPr/>
          <p:nvPr/>
        </p:nvSpPr>
        <p:spPr>
          <a:xfrm>
            <a:off x="2527081" y="2828835"/>
            <a:ext cx="6674583" cy="1200329"/>
          </a:xfrm>
          <a:prstGeom prst="rect">
            <a:avLst/>
          </a:prstGeom>
        </p:spPr>
        <p:txBody>
          <a:bodyPr wrap="square">
            <a:spAutoFit/>
          </a:bodyPr>
          <a:lstStyle/>
          <a:p>
            <a:pPr algn="ctr" fontAlgn="base"/>
            <a:r>
              <a:rPr lang="en-US" sz="2400" b="1">
                <a:solidFill>
                  <a:schemeClr val="accent1"/>
                </a:solidFill>
              </a:rPr>
              <a:t>O principal </a:t>
            </a:r>
            <a:r>
              <a:rPr lang="en-US" sz="2400" b="1" err="1">
                <a:solidFill>
                  <a:schemeClr val="accent1"/>
                </a:solidFill>
              </a:rPr>
              <a:t>serviço</a:t>
            </a:r>
            <a:r>
              <a:rPr lang="en-US" sz="2400" b="1">
                <a:solidFill>
                  <a:schemeClr val="accent1"/>
                </a:solidFill>
              </a:rPr>
              <a:t> de streaming de video </a:t>
            </a:r>
            <a:r>
              <a:rPr lang="en-US" sz="2400" b="1" err="1">
                <a:solidFill>
                  <a:schemeClr val="accent1"/>
                </a:solidFill>
              </a:rPr>
              <a:t>usa</a:t>
            </a:r>
            <a:r>
              <a:rPr lang="en-US" sz="2400" b="1">
                <a:solidFill>
                  <a:schemeClr val="accent1"/>
                </a:solidFill>
              </a:rPr>
              <a:t> pandas and </a:t>
            </a:r>
            <a:r>
              <a:rPr lang="en-US" sz="2400" b="1" err="1">
                <a:solidFill>
                  <a:schemeClr val="accent1"/>
                </a:solidFill>
              </a:rPr>
              <a:t>Jupyter</a:t>
            </a:r>
            <a:r>
              <a:rPr lang="en-US" sz="2400" b="1">
                <a:solidFill>
                  <a:schemeClr val="accent1"/>
                </a:solidFill>
              </a:rPr>
              <a:t> notebooks para </a:t>
            </a:r>
            <a:r>
              <a:rPr lang="en-US" sz="2400" b="1" err="1">
                <a:solidFill>
                  <a:schemeClr val="accent1"/>
                </a:solidFill>
              </a:rPr>
              <a:t>exploração</a:t>
            </a:r>
            <a:r>
              <a:rPr lang="en-US" sz="2400" b="1">
                <a:solidFill>
                  <a:schemeClr val="accent1"/>
                </a:solidFill>
              </a:rPr>
              <a:t>, </a:t>
            </a:r>
            <a:r>
              <a:rPr lang="en-US" sz="2400" b="1" err="1">
                <a:solidFill>
                  <a:schemeClr val="accent1"/>
                </a:solidFill>
              </a:rPr>
              <a:t>preparação</a:t>
            </a:r>
            <a:r>
              <a:rPr lang="en-US" sz="2400" b="1">
                <a:solidFill>
                  <a:schemeClr val="accent1"/>
                </a:solidFill>
              </a:rPr>
              <a:t> e </a:t>
            </a:r>
            <a:r>
              <a:rPr lang="en-US" sz="2400" b="1" err="1">
                <a:solidFill>
                  <a:schemeClr val="accent1"/>
                </a:solidFill>
              </a:rPr>
              <a:t>validação</a:t>
            </a:r>
            <a:r>
              <a:rPr lang="en-US" sz="2400" b="1">
                <a:solidFill>
                  <a:schemeClr val="accent1"/>
                </a:solidFill>
              </a:rPr>
              <a:t> de dados</a:t>
            </a:r>
            <a:endParaRPr lang="en-US" sz="2400" b="1" i="0">
              <a:solidFill>
                <a:schemeClr val="accent1"/>
              </a:solidFill>
              <a:effectLst/>
            </a:endParaRPr>
          </a:p>
        </p:txBody>
      </p:sp>
    </p:spTree>
    <p:extLst>
      <p:ext uri="{BB962C8B-B14F-4D97-AF65-F5344CB8AC3E}">
        <p14:creationId xmlns:p14="http://schemas.microsoft.com/office/powerpoint/2010/main" val="228714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2"/>
            <a:ext cx="11655840" cy="692497"/>
          </a:xfrm>
        </p:spPr>
        <p:txBody>
          <a:bodyPr/>
          <a:lstStyle/>
          <a:p>
            <a:r>
              <a:rPr lang="en-US" err="1"/>
              <a:t>Visão</a:t>
            </a:r>
            <a:r>
              <a:rPr lang="en-US"/>
              <a:t> </a:t>
            </a:r>
            <a:r>
              <a:rPr lang="en-US" err="1"/>
              <a:t>Geral</a:t>
            </a:r>
            <a:r>
              <a:rPr lang="en-US"/>
              <a:t> da </a:t>
            </a:r>
            <a:r>
              <a:rPr lang="en-US" err="1"/>
              <a:t>Seção</a:t>
            </a:r>
            <a:r>
              <a:rPr lang="en-US"/>
              <a:t> 2</a:t>
            </a:r>
          </a:p>
        </p:txBody>
      </p:sp>
      <p:sp>
        <p:nvSpPr>
          <p:cNvPr id="6" name="Text Placeholder 5"/>
          <p:cNvSpPr>
            <a:spLocks noGrp="1"/>
          </p:cNvSpPr>
          <p:nvPr>
            <p:ph type="body" sz="quarter" idx="10"/>
          </p:nvPr>
        </p:nvSpPr>
        <p:spPr/>
        <p:txBody>
          <a:bodyPr/>
          <a:lstStyle/>
          <a:p>
            <a:pPr marL="0" indent="0">
              <a:buNone/>
            </a:pPr>
            <a:r>
              <a:rPr lang="en-US" b="1"/>
              <a:t>Por que pandas?</a:t>
            </a:r>
          </a:p>
          <a:p>
            <a:r>
              <a:rPr lang="en-US" sz="2400" err="1"/>
              <a:t>Biblioteca</a:t>
            </a:r>
            <a:r>
              <a:rPr lang="en-US" sz="2400"/>
              <a:t> Python </a:t>
            </a:r>
            <a:r>
              <a:rPr lang="en-US" sz="2400" err="1"/>
              <a:t>padrão</a:t>
            </a:r>
            <a:r>
              <a:rPr lang="en-US" sz="2400"/>
              <a:t> para lidar e </a:t>
            </a:r>
            <a:r>
              <a:rPr lang="en-US" sz="2400" err="1"/>
              <a:t>manipular</a:t>
            </a:r>
            <a:r>
              <a:rPr lang="en-US" sz="2400"/>
              <a:t> dados </a:t>
            </a:r>
            <a:r>
              <a:rPr lang="en-US" sz="2400" err="1"/>
              <a:t>gerais</a:t>
            </a:r>
            <a:endParaRPr lang="en-US" sz="2400"/>
          </a:p>
          <a:p>
            <a:r>
              <a:rPr lang="en-US" sz="2400" err="1"/>
              <a:t>Estrutura</a:t>
            </a:r>
            <a:r>
              <a:rPr lang="en-US" sz="2400"/>
              <a:t> de dados tabular </a:t>
            </a:r>
            <a:r>
              <a:rPr lang="en-US" sz="2400" err="1"/>
              <a:t>intuitiva</a:t>
            </a:r>
            <a:r>
              <a:rPr lang="en-US" sz="2400"/>
              <a:t> (</a:t>
            </a:r>
            <a:r>
              <a:rPr lang="en-US" sz="2400" err="1"/>
              <a:t>DataFrame</a:t>
            </a:r>
            <a:r>
              <a:rPr lang="en-US" sz="2400"/>
              <a:t>)</a:t>
            </a:r>
          </a:p>
          <a:p>
            <a:r>
              <a:rPr lang="en-US" sz="2400" err="1"/>
              <a:t>Cálculos</a:t>
            </a:r>
            <a:r>
              <a:rPr lang="en-US" sz="2400"/>
              <a:t> e </a:t>
            </a:r>
            <a:r>
              <a:rPr lang="en-US" sz="2400" err="1"/>
              <a:t>transformações</a:t>
            </a:r>
            <a:r>
              <a:rPr lang="en-US" sz="2400"/>
              <a:t> </a:t>
            </a:r>
            <a:r>
              <a:rPr lang="en-US" sz="2400" err="1"/>
              <a:t>rápidos</a:t>
            </a:r>
            <a:r>
              <a:rPr lang="en-US" sz="2400"/>
              <a:t> de dados </a:t>
            </a:r>
            <a:r>
              <a:rPr lang="en-US" sz="2400" err="1"/>
              <a:t>usando</a:t>
            </a:r>
            <a:r>
              <a:rPr lang="en-US" sz="2400"/>
              <a:t> NumPy </a:t>
            </a:r>
          </a:p>
          <a:p>
            <a:r>
              <a:rPr lang="en-US" sz="2400"/>
              <a:t>Boa </a:t>
            </a:r>
            <a:r>
              <a:rPr lang="en-US" sz="2400" err="1"/>
              <a:t>integração</a:t>
            </a:r>
            <a:r>
              <a:rPr lang="en-US" sz="2400"/>
              <a:t> com </a:t>
            </a:r>
            <a:r>
              <a:rPr lang="en-US" sz="2400" err="1"/>
              <a:t>bibliotecas</a:t>
            </a:r>
            <a:r>
              <a:rPr lang="en-US" sz="2400"/>
              <a:t> de </a:t>
            </a:r>
            <a:r>
              <a:rPr lang="en-US" sz="2400" err="1"/>
              <a:t>visualização</a:t>
            </a:r>
            <a:r>
              <a:rPr lang="en-US" sz="2400"/>
              <a:t> para </a:t>
            </a:r>
            <a:r>
              <a:rPr lang="en-US" sz="2400" err="1"/>
              <a:t>exploração</a:t>
            </a:r>
            <a:r>
              <a:rPr lang="en-US" sz="2400"/>
              <a:t> </a:t>
            </a:r>
            <a:r>
              <a:rPr lang="en-US" sz="2400" err="1"/>
              <a:t>fácil</a:t>
            </a:r>
            <a:r>
              <a:rPr lang="en-US" sz="2400"/>
              <a:t> dos dados</a:t>
            </a:r>
          </a:p>
        </p:txBody>
      </p:sp>
    </p:spTree>
    <p:extLst>
      <p:ext uri="{BB962C8B-B14F-4D97-AF65-F5344CB8AC3E}">
        <p14:creationId xmlns:p14="http://schemas.microsoft.com/office/powerpoint/2010/main" val="247579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2"/>
            <a:ext cx="5491798" cy="692497"/>
          </a:xfrm>
        </p:spPr>
        <p:txBody>
          <a:bodyPr/>
          <a:lstStyle/>
          <a:p>
            <a:r>
              <a:rPr lang="en-US" err="1"/>
              <a:t>Visão</a:t>
            </a:r>
            <a:r>
              <a:rPr lang="en-US"/>
              <a:t> </a:t>
            </a:r>
            <a:r>
              <a:rPr lang="en-US" err="1"/>
              <a:t>Geral</a:t>
            </a:r>
            <a:r>
              <a:rPr lang="en-US"/>
              <a:t> da </a:t>
            </a:r>
            <a:r>
              <a:rPr lang="en-US" err="1"/>
              <a:t>Seção</a:t>
            </a:r>
            <a:r>
              <a:rPr lang="en-US"/>
              <a:t> 2</a:t>
            </a:r>
          </a:p>
        </p:txBody>
      </p:sp>
      <p:sp>
        <p:nvSpPr>
          <p:cNvPr id="6" name="Text Placeholder 5"/>
          <p:cNvSpPr>
            <a:spLocks noGrp="1"/>
          </p:cNvSpPr>
          <p:nvPr>
            <p:ph type="body" sz="quarter" idx="10"/>
          </p:nvPr>
        </p:nvSpPr>
        <p:spPr>
          <a:xfrm>
            <a:off x="267683" y="1084506"/>
            <a:ext cx="5493355" cy="4416722"/>
          </a:xfrm>
        </p:spPr>
        <p:txBody>
          <a:bodyPr/>
          <a:lstStyle/>
          <a:p>
            <a:r>
              <a:rPr lang="en-US" sz="2400" err="1"/>
              <a:t>Estrutura</a:t>
            </a:r>
            <a:r>
              <a:rPr lang="en-US" sz="2400"/>
              <a:t> de dados </a:t>
            </a:r>
            <a:r>
              <a:rPr lang="en-US" sz="2400" err="1"/>
              <a:t>em</a:t>
            </a:r>
            <a:r>
              <a:rPr lang="en-US" sz="2400"/>
              <a:t> pandas</a:t>
            </a:r>
          </a:p>
          <a:p>
            <a:pPr lvl="1"/>
            <a:r>
              <a:rPr lang="en-US" sz="1800"/>
              <a:t>Series</a:t>
            </a:r>
          </a:p>
          <a:p>
            <a:pPr lvl="1"/>
            <a:r>
              <a:rPr lang="en-US" sz="1800" err="1"/>
              <a:t>DataFrames</a:t>
            </a:r>
            <a:endParaRPr lang="en-US" sz="1800"/>
          </a:p>
          <a:p>
            <a:r>
              <a:rPr lang="en-US" sz="2400" err="1"/>
              <a:t>Manipulando</a:t>
            </a:r>
            <a:r>
              <a:rPr lang="en-US" sz="2400"/>
              <a:t> dados</a:t>
            </a:r>
          </a:p>
          <a:p>
            <a:pPr lvl="1"/>
            <a:r>
              <a:rPr lang="en-US" sz="1800" err="1"/>
              <a:t>Em</a:t>
            </a:r>
            <a:r>
              <a:rPr lang="en-US" sz="1800"/>
              <a:t> Series</a:t>
            </a:r>
          </a:p>
          <a:p>
            <a:pPr lvl="1"/>
            <a:r>
              <a:rPr lang="en-US" sz="1800" err="1"/>
              <a:t>Em</a:t>
            </a:r>
            <a:r>
              <a:rPr lang="en-US" sz="1800"/>
              <a:t> </a:t>
            </a:r>
            <a:r>
              <a:rPr lang="en-US" sz="1800" err="1"/>
              <a:t>DataFrames</a:t>
            </a:r>
            <a:endParaRPr lang="en-US" sz="1800"/>
          </a:p>
          <a:p>
            <a:r>
              <a:rPr lang="en-US" sz="2400" err="1"/>
              <a:t>Operações</a:t>
            </a:r>
            <a:r>
              <a:rPr lang="en-US" sz="2400"/>
              <a:t> com dados</a:t>
            </a:r>
          </a:p>
          <a:p>
            <a:pPr lvl="1"/>
            <a:r>
              <a:rPr lang="en-US" sz="1800" err="1"/>
              <a:t>Preservação</a:t>
            </a:r>
            <a:r>
              <a:rPr lang="en-US" sz="1800"/>
              <a:t> de </a:t>
            </a:r>
            <a:r>
              <a:rPr lang="en-US" sz="1800" err="1"/>
              <a:t>índice</a:t>
            </a:r>
            <a:endParaRPr lang="en-US" sz="1800"/>
          </a:p>
          <a:p>
            <a:pPr lvl="1"/>
            <a:r>
              <a:rPr lang="en-US" sz="1800" err="1"/>
              <a:t>Alinhamento</a:t>
            </a:r>
            <a:r>
              <a:rPr lang="en-US" sz="1800"/>
              <a:t> de </a:t>
            </a:r>
            <a:r>
              <a:rPr lang="en-US" sz="1800" err="1"/>
              <a:t>índice</a:t>
            </a:r>
            <a:endParaRPr lang="en-US" sz="1800"/>
          </a:p>
          <a:p>
            <a:pPr lvl="1"/>
            <a:r>
              <a:rPr lang="en-US" sz="1800" err="1"/>
              <a:t>Operações</a:t>
            </a:r>
            <a:r>
              <a:rPr lang="en-US" sz="1800"/>
              <a:t> entre Series e </a:t>
            </a:r>
            <a:r>
              <a:rPr lang="en-US" sz="1800" err="1"/>
              <a:t>DataFrames</a:t>
            </a:r>
            <a:endParaRPr lang="en-US" sz="1800"/>
          </a:p>
        </p:txBody>
      </p:sp>
      <p:pic>
        <p:nvPicPr>
          <p:cNvPr id="5" name="Picture Placeholder 4">
            <a:extLst>
              <a:ext uri="{FF2B5EF4-FFF2-40B4-BE49-F238E27FC236}">
                <a16:creationId xmlns:a16="http://schemas.microsoft.com/office/drawing/2014/main" id="{D0C478B9-8E1F-0844-B63F-0097CE182CDF}"/>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3908" r="23908"/>
          <a:stretch>
            <a:fillRect/>
          </a:stretch>
        </p:blipFill>
        <p:spPr>
          <a:prstGeom prst="rect">
            <a:avLst/>
          </a:prstGeom>
        </p:spPr>
      </p:pic>
    </p:spTree>
    <p:extLst>
      <p:ext uri="{BB962C8B-B14F-4D97-AF65-F5344CB8AC3E}">
        <p14:creationId xmlns:p14="http://schemas.microsoft.com/office/powerpoint/2010/main" val="16073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845C-0F82-7041-865C-66716A2B1DC8}"/>
              </a:ext>
            </a:extLst>
          </p:cNvPr>
          <p:cNvSpPr>
            <a:spLocks noGrp="1"/>
          </p:cNvSpPr>
          <p:nvPr>
            <p:ph type="title"/>
          </p:nvPr>
        </p:nvSpPr>
        <p:spPr>
          <a:xfrm>
            <a:off x="269240" y="289512"/>
            <a:ext cx="11655840" cy="692497"/>
          </a:xfrm>
        </p:spPr>
        <p:txBody>
          <a:bodyPr/>
          <a:lstStyle/>
          <a:p>
            <a:r>
              <a:rPr lang="en-US"/>
              <a:t>Series</a:t>
            </a:r>
          </a:p>
        </p:txBody>
      </p:sp>
      <p:pic>
        <p:nvPicPr>
          <p:cNvPr id="3" name="Picture 2">
            <a:extLst>
              <a:ext uri="{FF2B5EF4-FFF2-40B4-BE49-F238E27FC236}">
                <a16:creationId xmlns:a16="http://schemas.microsoft.com/office/drawing/2014/main" id="{1046299D-2305-9447-AA84-9752162E5F60}"/>
              </a:ext>
            </a:extLst>
          </p:cNvPr>
          <p:cNvPicPr>
            <a:picLocks noChangeAspect="1"/>
          </p:cNvPicPr>
          <p:nvPr/>
        </p:nvPicPr>
        <p:blipFill>
          <a:blip r:embed="rId3"/>
          <a:srcRect/>
          <a:stretch/>
        </p:blipFill>
        <p:spPr>
          <a:xfrm>
            <a:off x="572113" y="1905111"/>
            <a:ext cx="5969184" cy="2126362"/>
          </a:xfrm>
          <a:prstGeom prst="rect">
            <a:avLst/>
          </a:prstGeom>
        </p:spPr>
      </p:pic>
      <p:pic>
        <p:nvPicPr>
          <p:cNvPr id="4" name="Picture 3">
            <a:extLst>
              <a:ext uri="{FF2B5EF4-FFF2-40B4-BE49-F238E27FC236}">
                <a16:creationId xmlns:a16="http://schemas.microsoft.com/office/drawing/2014/main" id="{0522FC8E-C871-7141-B054-522610B62EB7}"/>
              </a:ext>
            </a:extLst>
          </p:cNvPr>
          <p:cNvPicPr>
            <a:picLocks noChangeAspect="1"/>
          </p:cNvPicPr>
          <p:nvPr/>
        </p:nvPicPr>
        <p:blipFill>
          <a:blip r:embed="rId4"/>
          <a:srcRect/>
          <a:stretch/>
        </p:blipFill>
        <p:spPr>
          <a:xfrm>
            <a:off x="560440" y="3905100"/>
            <a:ext cx="4118367" cy="808965"/>
          </a:xfrm>
          <a:prstGeom prst="rect">
            <a:avLst/>
          </a:prstGeom>
        </p:spPr>
      </p:pic>
      <p:pic>
        <p:nvPicPr>
          <p:cNvPr id="5" name="Picture 4">
            <a:extLst>
              <a:ext uri="{FF2B5EF4-FFF2-40B4-BE49-F238E27FC236}">
                <a16:creationId xmlns:a16="http://schemas.microsoft.com/office/drawing/2014/main" id="{B8351C57-9BE3-D54D-91F2-54FB93EF0D9F}"/>
              </a:ext>
            </a:extLst>
          </p:cNvPr>
          <p:cNvPicPr>
            <a:picLocks noChangeAspect="1"/>
          </p:cNvPicPr>
          <p:nvPr/>
        </p:nvPicPr>
        <p:blipFill>
          <a:blip r:embed="rId5"/>
          <a:srcRect/>
          <a:stretch/>
        </p:blipFill>
        <p:spPr>
          <a:xfrm>
            <a:off x="519149" y="4837537"/>
            <a:ext cx="4199608" cy="751781"/>
          </a:xfrm>
          <a:prstGeom prst="rect">
            <a:avLst/>
          </a:prstGeom>
        </p:spPr>
      </p:pic>
    </p:spTree>
    <p:extLst>
      <p:ext uri="{BB962C8B-B14F-4D97-AF65-F5344CB8AC3E}">
        <p14:creationId xmlns:p14="http://schemas.microsoft.com/office/powerpoint/2010/main" val="17479810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845C-0F82-7041-865C-66716A2B1DC8}"/>
              </a:ext>
            </a:extLst>
          </p:cNvPr>
          <p:cNvSpPr>
            <a:spLocks noGrp="1"/>
          </p:cNvSpPr>
          <p:nvPr>
            <p:ph type="title"/>
          </p:nvPr>
        </p:nvSpPr>
        <p:spPr>
          <a:xfrm>
            <a:off x="269240" y="289512"/>
            <a:ext cx="11655840" cy="692497"/>
          </a:xfrm>
        </p:spPr>
        <p:txBody>
          <a:bodyPr/>
          <a:lstStyle/>
          <a:p>
            <a:r>
              <a:rPr lang="en-US" dirty="0"/>
              <a:t>Series (a </a:t>
            </a:r>
            <a:r>
              <a:rPr lang="en-US" dirty="0" err="1"/>
              <a:t>partir</a:t>
            </a:r>
            <a:r>
              <a:rPr lang="en-US" dirty="0"/>
              <a:t> de </a:t>
            </a:r>
            <a:r>
              <a:rPr lang="en-US" dirty="0" err="1"/>
              <a:t>dict</a:t>
            </a:r>
            <a:r>
              <a:rPr lang="en-US" dirty="0"/>
              <a:t>) </a:t>
            </a:r>
          </a:p>
        </p:txBody>
      </p:sp>
      <p:sp>
        <p:nvSpPr>
          <p:cNvPr id="7" name="Text Placeholder 6">
            <a:extLst>
              <a:ext uri="{FF2B5EF4-FFF2-40B4-BE49-F238E27FC236}">
                <a16:creationId xmlns:a16="http://schemas.microsoft.com/office/drawing/2014/main" id="{2A5D4905-6C0C-A144-8361-14098A06BCEE}"/>
              </a:ext>
            </a:extLst>
          </p:cNvPr>
          <p:cNvSpPr>
            <a:spLocks noGrp="1"/>
          </p:cNvSpPr>
          <p:nvPr>
            <p:ph type="body" sz="quarter" idx="10"/>
          </p:nvPr>
        </p:nvSpPr>
        <p:spPr>
          <a:xfrm>
            <a:off x="319460" y="1222838"/>
            <a:ext cx="11544589" cy="246221"/>
          </a:xfrm>
        </p:spPr>
        <p:txBody>
          <a:bodyPr/>
          <a:lstStyle/>
          <a:p>
            <a:r>
              <a:rPr lang="pt-BR"/>
              <a:t>Criando um </a:t>
            </a:r>
            <a:r>
              <a:rPr lang="pt-BR" err="1"/>
              <a:t>DataFrame</a:t>
            </a:r>
            <a:r>
              <a:rPr lang="pt-BR"/>
              <a:t> a partir de um dicionário:</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2030" y="1909076"/>
            <a:ext cx="6011922" cy="3664638"/>
          </a:xfrm>
          <a:prstGeom prst="rect">
            <a:avLst/>
          </a:prstGeom>
        </p:spPr>
      </p:pic>
    </p:spTree>
    <p:extLst>
      <p:ext uri="{BB962C8B-B14F-4D97-AF65-F5344CB8AC3E}">
        <p14:creationId xmlns:p14="http://schemas.microsoft.com/office/powerpoint/2010/main" val="35753746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F845C-0F82-7041-865C-66716A2B1DC8}"/>
              </a:ext>
            </a:extLst>
          </p:cNvPr>
          <p:cNvSpPr>
            <a:spLocks noGrp="1"/>
          </p:cNvSpPr>
          <p:nvPr>
            <p:ph type="title"/>
          </p:nvPr>
        </p:nvSpPr>
        <p:spPr>
          <a:xfrm>
            <a:off x="269240" y="289512"/>
            <a:ext cx="11655840" cy="692497"/>
          </a:xfrm>
        </p:spPr>
        <p:txBody>
          <a:bodyPr/>
          <a:lstStyle/>
          <a:p>
            <a:r>
              <a:rPr lang="en-US" err="1"/>
              <a:t>DataFrames</a:t>
            </a:r>
            <a:r>
              <a:rPr lang="en-US"/>
              <a:t> (a </a:t>
            </a:r>
            <a:r>
              <a:rPr lang="en-US" err="1"/>
              <a:t>partir</a:t>
            </a:r>
            <a:r>
              <a:rPr lang="en-US"/>
              <a:t> de Series) </a:t>
            </a:r>
          </a:p>
        </p:txBody>
      </p:sp>
      <p:sp>
        <p:nvSpPr>
          <p:cNvPr id="7" name="Text Placeholder 6">
            <a:extLst>
              <a:ext uri="{FF2B5EF4-FFF2-40B4-BE49-F238E27FC236}">
                <a16:creationId xmlns:a16="http://schemas.microsoft.com/office/drawing/2014/main" id="{2A5D4905-6C0C-A144-8361-14098A06BCEE}"/>
              </a:ext>
            </a:extLst>
          </p:cNvPr>
          <p:cNvSpPr>
            <a:spLocks noGrp="1"/>
          </p:cNvSpPr>
          <p:nvPr>
            <p:ph type="body" sz="quarter" idx="10"/>
          </p:nvPr>
        </p:nvSpPr>
        <p:spPr>
          <a:xfrm>
            <a:off x="319460" y="1222838"/>
            <a:ext cx="11544589" cy="246221"/>
          </a:xfrm>
        </p:spPr>
        <p:txBody>
          <a:bodyPr/>
          <a:lstStyle/>
          <a:p>
            <a:r>
              <a:rPr lang="pt-BR"/>
              <a:t>Criando um </a:t>
            </a:r>
            <a:r>
              <a:rPr lang="pt-BR" err="1"/>
              <a:t>DataFrame</a:t>
            </a:r>
            <a:r>
              <a:rPr lang="pt-BR"/>
              <a:t> a partir de um duas séries:</a:t>
            </a:r>
          </a:p>
        </p:txBody>
      </p:sp>
      <p:pic>
        <p:nvPicPr>
          <p:cNvPr id="5" name="Picture 4">
            <a:extLst>
              <a:ext uri="{FF2B5EF4-FFF2-40B4-BE49-F238E27FC236}">
                <a16:creationId xmlns:a16="http://schemas.microsoft.com/office/drawing/2014/main" id="{CDC430F1-FC58-1447-B477-8D642F29083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27128" y="2178755"/>
            <a:ext cx="7494802" cy="4052712"/>
          </a:xfrm>
          <a:prstGeom prst="rect">
            <a:avLst/>
          </a:prstGeom>
        </p:spPr>
      </p:pic>
    </p:spTree>
    <p:extLst>
      <p:ext uri="{BB962C8B-B14F-4D97-AF65-F5344CB8AC3E}">
        <p14:creationId xmlns:p14="http://schemas.microsoft.com/office/powerpoint/2010/main" val="26356507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a:xfrm>
            <a:off x="269240" y="289512"/>
            <a:ext cx="11655840" cy="692497"/>
          </a:xfrm>
        </p:spPr>
        <p:txBody>
          <a:bodyPr/>
          <a:lstStyle/>
          <a:p>
            <a:r>
              <a:rPr lang="en-US" err="1"/>
              <a:t>Seleção</a:t>
            </a:r>
            <a:r>
              <a:rPr lang="en-US"/>
              <a:t> de dados </a:t>
            </a:r>
            <a:r>
              <a:rPr lang="en-US" err="1"/>
              <a:t>em</a:t>
            </a:r>
            <a:r>
              <a:rPr lang="en-US"/>
              <a:t> Series</a:t>
            </a:r>
          </a:p>
        </p:txBody>
      </p:sp>
      <p:pic>
        <p:nvPicPr>
          <p:cNvPr id="6" name="Picture 5">
            <a:extLst>
              <a:ext uri="{FF2B5EF4-FFF2-40B4-BE49-F238E27FC236}">
                <a16:creationId xmlns:a16="http://schemas.microsoft.com/office/drawing/2014/main" id="{3CC1E3ED-FFB7-B440-9129-5BE64C34698A}"/>
              </a:ext>
            </a:extLst>
          </p:cNvPr>
          <p:cNvPicPr>
            <a:picLocks noChangeAspect="1"/>
          </p:cNvPicPr>
          <p:nvPr/>
        </p:nvPicPr>
        <p:blipFill>
          <a:blip r:embed="rId3"/>
          <a:srcRect/>
          <a:stretch/>
        </p:blipFill>
        <p:spPr>
          <a:xfrm>
            <a:off x="620605" y="4508787"/>
            <a:ext cx="2878949" cy="1156720"/>
          </a:xfrm>
          <a:prstGeom prst="rect">
            <a:avLst/>
          </a:prstGeom>
        </p:spPr>
      </p:pic>
      <p:pic>
        <p:nvPicPr>
          <p:cNvPr id="7" name="Picture 6">
            <a:extLst>
              <a:ext uri="{FF2B5EF4-FFF2-40B4-BE49-F238E27FC236}">
                <a16:creationId xmlns:a16="http://schemas.microsoft.com/office/drawing/2014/main" id="{A0CA51C1-943C-AB45-8358-FB1D72882D4F}"/>
              </a:ext>
            </a:extLst>
          </p:cNvPr>
          <p:cNvPicPr>
            <a:picLocks noChangeAspect="1"/>
          </p:cNvPicPr>
          <p:nvPr/>
        </p:nvPicPr>
        <p:blipFill>
          <a:blip r:embed="rId4"/>
          <a:srcRect/>
          <a:stretch/>
        </p:blipFill>
        <p:spPr>
          <a:xfrm>
            <a:off x="608001" y="1546578"/>
            <a:ext cx="9437919" cy="2957751"/>
          </a:xfrm>
          <a:prstGeom prst="rect">
            <a:avLst/>
          </a:prstGeom>
        </p:spPr>
      </p:pic>
    </p:spTree>
    <p:extLst>
      <p:ext uri="{BB962C8B-B14F-4D97-AF65-F5344CB8AC3E}">
        <p14:creationId xmlns:p14="http://schemas.microsoft.com/office/powerpoint/2010/main" val="22020812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2565CDD-9098-2F41-A31D-66E2E465DEFA}"/>
              </a:ext>
            </a:extLst>
          </p:cNvPr>
          <p:cNvPicPr>
            <a:picLocks noChangeAspect="1"/>
          </p:cNvPicPr>
          <p:nvPr/>
        </p:nvPicPr>
        <p:blipFill>
          <a:blip r:embed="rId3"/>
          <a:srcRect/>
          <a:stretch/>
        </p:blipFill>
        <p:spPr>
          <a:xfrm>
            <a:off x="468776" y="1678567"/>
            <a:ext cx="5289569" cy="4248100"/>
          </a:xfrm>
          <a:prstGeom prst="rect">
            <a:avLst/>
          </a:prstGeom>
        </p:spPr>
      </p:pic>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a:xfrm>
            <a:off x="269240" y="289512"/>
            <a:ext cx="11655840" cy="692497"/>
          </a:xfrm>
        </p:spPr>
        <p:txBody>
          <a:bodyPr/>
          <a:lstStyle/>
          <a:p>
            <a:r>
              <a:rPr lang="en-US" err="1"/>
              <a:t>Seleção</a:t>
            </a:r>
            <a:r>
              <a:rPr lang="en-US"/>
              <a:t> de dados </a:t>
            </a:r>
            <a:r>
              <a:rPr lang="en-US" err="1"/>
              <a:t>em</a:t>
            </a:r>
            <a:r>
              <a:rPr lang="en-US"/>
              <a:t> </a:t>
            </a:r>
            <a:r>
              <a:rPr lang="en-US" err="1"/>
              <a:t>DataFrames</a:t>
            </a:r>
            <a:endParaRPr lang="en-US"/>
          </a:p>
        </p:txBody>
      </p:sp>
      <p:pic>
        <p:nvPicPr>
          <p:cNvPr id="7" name="Picture 6">
            <a:extLst>
              <a:ext uri="{FF2B5EF4-FFF2-40B4-BE49-F238E27FC236}">
                <a16:creationId xmlns:a16="http://schemas.microsoft.com/office/drawing/2014/main" id="{5742115B-690D-B24C-BC7A-06C0C2F01866}"/>
              </a:ext>
            </a:extLst>
          </p:cNvPr>
          <p:cNvPicPr>
            <a:picLocks noChangeAspect="1"/>
          </p:cNvPicPr>
          <p:nvPr/>
        </p:nvPicPr>
        <p:blipFill>
          <a:blip r:embed="rId4"/>
          <a:srcRect/>
          <a:stretch/>
        </p:blipFill>
        <p:spPr>
          <a:xfrm>
            <a:off x="5851461" y="1623353"/>
            <a:ext cx="3504142" cy="2124558"/>
          </a:xfrm>
          <a:prstGeom prst="rect">
            <a:avLst/>
          </a:prstGeom>
        </p:spPr>
      </p:pic>
    </p:spTree>
    <p:extLst>
      <p:ext uri="{BB962C8B-B14F-4D97-AF65-F5344CB8AC3E}">
        <p14:creationId xmlns:p14="http://schemas.microsoft.com/office/powerpoint/2010/main" val="21346989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8FF5E02-DD46-3049-899A-551D6E50F8E0}"/>
              </a:ext>
            </a:extLst>
          </p:cNvPr>
          <p:cNvPicPr>
            <a:picLocks noChangeAspect="1"/>
          </p:cNvPicPr>
          <p:nvPr/>
        </p:nvPicPr>
        <p:blipFill>
          <a:blip r:embed="rId3"/>
          <a:srcRect/>
          <a:stretch/>
        </p:blipFill>
        <p:spPr>
          <a:xfrm>
            <a:off x="5831696" y="1711574"/>
            <a:ext cx="4691242" cy="1882472"/>
          </a:xfrm>
          <a:prstGeom prst="rect">
            <a:avLst/>
          </a:prstGeom>
        </p:spPr>
      </p:pic>
      <p:pic>
        <p:nvPicPr>
          <p:cNvPr id="11" name="Picture 10">
            <a:extLst>
              <a:ext uri="{FF2B5EF4-FFF2-40B4-BE49-F238E27FC236}">
                <a16:creationId xmlns:a16="http://schemas.microsoft.com/office/drawing/2014/main" id="{D0F65CE4-28F4-634B-B381-DB41A98E3285}"/>
              </a:ext>
            </a:extLst>
          </p:cNvPr>
          <p:cNvPicPr>
            <a:picLocks noChangeAspect="1"/>
          </p:cNvPicPr>
          <p:nvPr/>
        </p:nvPicPr>
        <p:blipFill>
          <a:blip r:embed="rId4"/>
          <a:srcRect/>
          <a:stretch/>
        </p:blipFill>
        <p:spPr>
          <a:xfrm>
            <a:off x="590508" y="1677085"/>
            <a:ext cx="4857238" cy="4633403"/>
          </a:xfrm>
          <a:prstGeom prst="rect">
            <a:avLst/>
          </a:prstGeom>
        </p:spPr>
      </p:pic>
      <p:sp>
        <p:nvSpPr>
          <p:cNvPr id="2" name="Title 1">
            <a:extLst>
              <a:ext uri="{FF2B5EF4-FFF2-40B4-BE49-F238E27FC236}">
                <a16:creationId xmlns:a16="http://schemas.microsoft.com/office/drawing/2014/main" id="{29C2F5F4-3F4E-0A44-B8C7-440B22A1042F}"/>
              </a:ext>
            </a:extLst>
          </p:cNvPr>
          <p:cNvSpPr>
            <a:spLocks noGrp="1"/>
          </p:cNvSpPr>
          <p:nvPr>
            <p:ph type="title"/>
          </p:nvPr>
        </p:nvSpPr>
        <p:spPr>
          <a:xfrm>
            <a:off x="269240" y="289512"/>
            <a:ext cx="11655840" cy="692497"/>
          </a:xfrm>
        </p:spPr>
        <p:txBody>
          <a:bodyPr/>
          <a:lstStyle/>
          <a:p>
            <a:r>
              <a:rPr lang="en-US" dirty="0" err="1"/>
              <a:t>Alinhamento</a:t>
            </a:r>
            <a:r>
              <a:rPr lang="en-US" dirty="0"/>
              <a:t> de </a:t>
            </a:r>
            <a:r>
              <a:rPr lang="en-US" dirty="0" err="1"/>
              <a:t>índice</a:t>
            </a:r>
            <a:endParaRPr lang="en-US" dirty="0"/>
          </a:p>
        </p:txBody>
      </p:sp>
    </p:spTree>
    <p:extLst>
      <p:ext uri="{BB962C8B-B14F-4D97-AF65-F5344CB8AC3E}">
        <p14:creationId xmlns:p14="http://schemas.microsoft.com/office/powerpoint/2010/main" val="8891175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a:t>
            </a:r>
          </a:p>
        </p:txBody>
      </p:sp>
      <p:sp>
        <p:nvSpPr>
          <p:cNvPr id="6" name="Rectangle 5"/>
          <p:cNvSpPr/>
          <p:nvPr/>
        </p:nvSpPr>
        <p:spPr bwMode="auto">
          <a:xfrm>
            <a:off x="1188720" y="146304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solidFill>
                  <a:schemeClr val="tx1"/>
                </a:solidFill>
                <a:latin typeface="+mj-lt"/>
                <a:ea typeface="Segoe UI" pitchFamily="34" charset="0"/>
                <a:cs typeface="Segoe UI" pitchFamily="34" charset="0"/>
              </a:rPr>
              <a:t>19:30 </a:t>
            </a:r>
            <a:r>
              <a:rPr lang="en-US" sz="2000" err="1">
                <a:solidFill>
                  <a:schemeClr val="tx1"/>
                </a:solidFill>
                <a:latin typeface="+mj-lt"/>
                <a:ea typeface="Segoe UI" pitchFamily="34" charset="0"/>
                <a:cs typeface="Segoe UI" pitchFamily="34" charset="0"/>
              </a:rPr>
              <a:t>Apresentação</a:t>
            </a:r>
            <a:endParaRPr lang="en-US" sz="2000">
              <a:solidFill>
                <a:schemeClr val="tx1"/>
              </a:solidFill>
              <a:latin typeface="+mj-lt"/>
              <a:ea typeface="Segoe UI" pitchFamily="34" charset="0"/>
              <a:cs typeface="Segoe UI" pitchFamily="34" charset="0"/>
            </a:endParaRPr>
          </a:p>
        </p:txBody>
      </p:sp>
      <p:sp>
        <p:nvSpPr>
          <p:cNvPr id="7" name="Rectangle 6"/>
          <p:cNvSpPr/>
          <p:nvPr/>
        </p:nvSpPr>
        <p:spPr bwMode="auto">
          <a:xfrm>
            <a:off x="1188720" y="224028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a:solidFill>
                  <a:schemeClr val="tx1"/>
                </a:solidFill>
                <a:latin typeface="Segoe UI" panose="020B0502040204020203" pitchFamily="34" charset="0"/>
              </a:rPr>
              <a:t>19:35 </a:t>
            </a:r>
            <a:r>
              <a:rPr lang="en-US" sz="2000" b="1" err="1">
                <a:solidFill>
                  <a:schemeClr val="tx1"/>
                </a:solidFill>
                <a:latin typeface="Segoe UI" panose="020B0502040204020203" pitchFamily="34" charset="0"/>
              </a:rPr>
              <a:t>Numpy</a:t>
            </a:r>
            <a:r>
              <a:rPr lang="en-US" sz="2000" b="1">
                <a:solidFill>
                  <a:schemeClr val="tx1"/>
                </a:solidFill>
                <a:latin typeface="Segoe UI" panose="020B0502040204020203" pitchFamily="34" charset="0"/>
              </a:rPr>
              <a:t>:</a:t>
            </a:r>
            <a:r>
              <a:rPr lang="en-US" sz="2000">
                <a:solidFill>
                  <a:schemeClr val="tx1"/>
                </a:solidFill>
                <a:latin typeface="Segoe UI" panose="020B0502040204020203" pitchFamily="34" charset="0"/>
              </a:rPr>
              <a:t> </a:t>
            </a:r>
            <a:r>
              <a:rPr lang="en-US" sz="2000" err="1">
                <a:solidFill>
                  <a:schemeClr val="tx1"/>
                </a:solidFill>
                <a:latin typeface="Segoe UI" panose="020B0502040204020203" pitchFamily="34" charset="0"/>
              </a:rPr>
              <a:t>usando</a:t>
            </a:r>
            <a:r>
              <a:rPr lang="en-US" sz="2000">
                <a:solidFill>
                  <a:schemeClr val="tx1"/>
                </a:solidFill>
                <a:latin typeface="Segoe UI" panose="020B0502040204020203" pitchFamily="34" charset="0"/>
              </a:rPr>
              <a:t> arrays </a:t>
            </a:r>
            <a:r>
              <a:rPr lang="en-US" sz="2000" err="1">
                <a:solidFill>
                  <a:schemeClr val="tx1"/>
                </a:solidFill>
                <a:latin typeface="Segoe UI" panose="020B0502040204020203" pitchFamily="34" charset="0"/>
              </a:rPr>
              <a:t>numéricos</a:t>
            </a:r>
            <a:r>
              <a:rPr lang="en-US" sz="2000">
                <a:solidFill>
                  <a:schemeClr val="tx1"/>
                </a:solidFill>
                <a:latin typeface="Segoe UI" panose="020B0502040204020203" pitchFamily="34" charset="0"/>
              </a:rPr>
              <a:t> de forma </a:t>
            </a:r>
            <a:r>
              <a:rPr lang="en-US" sz="2000" err="1">
                <a:solidFill>
                  <a:schemeClr val="tx1"/>
                </a:solidFill>
                <a:latin typeface="Segoe UI" panose="020B0502040204020203" pitchFamily="34" charset="0"/>
              </a:rPr>
              <a:t>efetiva</a:t>
            </a:r>
            <a:endParaRPr lang="en-US" sz="2000">
              <a:solidFill>
                <a:schemeClr val="tx1"/>
              </a:solidFill>
              <a:latin typeface="Segoe UI Light"/>
              <a:ea typeface="Segoe UI" pitchFamily="34" charset="0"/>
              <a:cs typeface="Segoe UI" pitchFamily="34" charset="0"/>
            </a:endParaRPr>
          </a:p>
        </p:txBody>
      </p:sp>
      <p:sp>
        <p:nvSpPr>
          <p:cNvPr id="8" name="Rectangle 7"/>
          <p:cNvSpPr/>
          <p:nvPr/>
        </p:nvSpPr>
        <p:spPr bwMode="auto">
          <a:xfrm>
            <a:off x="1188720" y="301752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solidFill>
                  <a:schemeClr val="tx1"/>
                </a:solidFill>
                <a:latin typeface="Segoe UI Light"/>
                <a:ea typeface="Segoe UI" pitchFamily="34" charset="0"/>
                <a:cs typeface="Segoe UI" pitchFamily="34" charset="0"/>
              </a:rPr>
              <a:t>20:25 </a:t>
            </a:r>
            <a:r>
              <a:rPr lang="en-US" sz="2000" err="1">
                <a:solidFill>
                  <a:schemeClr val="tx1"/>
                </a:solidFill>
                <a:latin typeface="Segoe UI" panose="020B0502040204020203" pitchFamily="34" charset="0"/>
              </a:rPr>
              <a:t>Intervalo</a:t>
            </a:r>
            <a:r>
              <a:rPr lang="en-US" sz="2000">
                <a:solidFill>
                  <a:schemeClr val="tx1"/>
                </a:solidFill>
                <a:latin typeface="Segoe UI" panose="020B0502040204020203" pitchFamily="34" charset="0"/>
              </a:rPr>
              <a:t> de 5 </a:t>
            </a:r>
            <a:r>
              <a:rPr lang="en-US" sz="2000" err="1">
                <a:solidFill>
                  <a:schemeClr val="tx1"/>
                </a:solidFill>
                <a:latin typeface="Segoe UI" panose="020B0502040204020203" pitchFamily="34" charset="0"/>
              </a:rPr>
              <a:t>minutos</a:t>
            </a:r>
            <a:r>
              <a:rPr lang="en-US" sz="2000">
                <a:solidFill>
                  <a:schemeClr val="tx1"/>
                </a:solidFill>
                <a:latin typeface="Segoe UI Light"/>
                <a:ea typeface="Segoe UI" pitchFamily="34" charset="0"/>
                <a:cs typeface="Segoe UI" pitchFamily="34" charset="0"/>
              </a:rPr>
              <a:t> </a:t>
            </a:r>
          </a:p>
        </p:txBody>
      </p:sp>
      <p:sp>
        <p:nvSpPr>
          <p:cNvPr id="9" name="Rectangle 8"/>
          <p:cNvSpPr/>
          <p:nvPr/>
        </p:nvSpPr>
        <p:spPr bwMode="auto">
          <a:xfrm>
            <a:off x="1188720" y="379476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solidFill>
                  <a:schemeClr val="tx1"/>
                </a:solidFill>
                <a:latin typeface="Segoe UI Light"/>
                <a:ea typeface="Segoe UI" pitchFamily="34" charset="0"/>
                <a:cs typeface="Segoe UI" pitchFamily="34" charset="0"/>
              </a:rPr>
              <a:t>20:30 </a:t>
            </a:r>
            <a:r>
              <a:rPr lang="en-US" sz="2000" b="1">
                <a:solidFill>
                  <a:schemeClr val="tx1"/>
                </a:solidFill>
                <a:latin typeface="Segoe UI Light"/>
                <a:ea typeface="Segoe UI" pitchFamily="34" charset="0"/>
                <a:cs typeface="Segoe UI" pitchFamily="34" charset="0"/>
              </a:rPr>
              <a:t>Pandas</a:t>
            </a:r>
            <a:r>
              <a:rPr lang="en-US" sz="2000">
                <a:solidFill>
                  <a:schemeClr val="tx1"/>
                </a:solidFill>
                <a:latin typeface="Segoe UI Light"/>
                <a:ea typeface="Segoe UI" pitchFamily="34" charset="0"/>
                <a:cs typeface="Segoe UI" pitchFamily="34" charset="0"/>
              </a:rPr>
              <a:t>: </a:t>
            </a:r>
            <a:r>
              <a:rPr lang="en-US" sz="2000" err="1">
                <a:solidFill>
                  <a:schemeClr val="tx1"/>
                </a:solidFill>
                <a:latin typeface="Segoe UI Light"/>
                <a:ea typeface="Segoe UI" pitchFamily="34" charset="0"/>
                <a:cs typeface="Segoe UI" pitchFamily="34" charset="0"/>
              </a:rPr>
              <a:t>trabalhando</a:t>
            </a:r>
            <a:r>
              <a:rPr lang="en-US" sz="2000">
                <a:solidFill>
                  <a:schemeClr val="tx1"/>
                </a:solidFill>
                <a:latin typeface="Segoe UI Light"/>
                <a:ea typeface="Segoe UI" pitchFamily="34" charset="0"/>
                <a:cs typeface="Segoe UI" pitchFamily="34" charset="0"/>
              </a:rPr>
              <a:t> com dados </a:t>
            </a:r>
            <a:r>
              <a:rPr lang="en-US" sz="2000" err="1">
                <a:solidFill>
                  <a:schemeClr val="tx1"/>
                </a:solidFill>
                <a:latin typeface="Segoe UI Light"/>
                <a:ea typeface="Segoe UI" pitchFamily="34" charset="0"/>
                <a:cs typeface="Segoe UI" pitchFamily="34" charset="0"/>
              </a:rPr>
              <a:t>tabulares</a:t>
            </a:r>
            <a:endParaRPr lang="en-US" sz="2000">
              <a:solidFill>
                <a:srgbClr val="505050"/>
              </a:solidFill>
              <a:latin typeface="Segoe UI Light"/>
              <a:ea typeface="Segoe UI" pitchFamily="34" charset="0"/>
              <a:cs typeface="Segoe UI" pitchFamily="34" charset="0"/>
            </a:endParaRPr>
          </a:p>
        </p:txBody>
      </p:sp>
      <p:sp>
        <p:nvSpPr>
          <p:cNvPr id="10" name="Rectangle 9"/>
          <p:cNvSpPr/>
          <p:nvPr/>
        </p:nvSpPr>
        <p:spPr bwMode="auto">
          <a:xfrm>
            <a:off x="1188720" y="457200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a:solidFill>
                  <a:schemeClr val="tx1"/>
                </a:solidFill>
                <a:latin typeface="Segoe UI Light"/>
                <a:ea typeface="Segoe UI" pitchFamily="34" charset="0"/>
                <a:cs typeface="Segoe UI" pitchFamily="34" charset="0"/>
              </a:rPr>
              <a:t>21:10 Q&amp;A</a:t>
            </a:r>
          </a:p>
        </p:txBody>
      </p:sp>
      <p:sp>
        <p:nvSpPr>
          <p:cNvPr id="11" name="Rectangle 10"/>
          <p:cNvSpPr/>
          <p:nvPr/>
        </p:nvSpPr>
        <p:spPr bwMode="auto">
          <a:xfrm>
            <a:off x="6822436" y="146304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solidFill>
                  <a:schemeClr val="tx1"/>
                </a:solidFill>
                <a:latin typeface="+mj-lt"/>
                <a:ea typeface="Segoe UI" pitchFamily="34" charset="0"/>
                <a:cs typeface="Segoe UI" pitchFamily="34" charset="0"/>
              </a:rPr>
              <a:t>21:30 </a:t>
            </a:r>
            <a:r>
              <a:rPr lang="en-US" sz="2000" err="1">
                <a:solidFill>
                  <a:schemeClr val="tx1"/>
                </a:solidFill>
                <a:latin typeface="+mj-lt"/>
                <a:ea typeface="Segoe UI" pitchFamily="34" charset="0"/>
                <a:cs typeface="Segoe UI" pitchFamily="34" charset="0"/>
              </a:rPr>
              <a:t>Fim</a:t>
            </a:r>
            <a:r>
              <a:rPr lang="en-US" sz="2000">
                <a:solidFill>
                  <a:schemeClr val="tx1"/>
                </a:solidFill>
                <a:latin typeface="+mj-lt"/>
                <a:ea typeface="Segoe UI" pitchFamily="34" charset="0"/>
                <a:cs typeface="Segoe UI" pitchFamily="34" charset="0"/>
              </a:rPr>
              <a:t> do </a:t>
            </a:r>
            <a:r>
              <a:rPr lang="en-US" sz="2000" err="1">
                <a:solidFill>
                  <a:schemeClr val="tx1"/>
                </a:solidFill>
                <a:latin typeface="+mj-lt"/>
                <a:ea typeface="Segoe UI" pitchFamily="34" charset="0"/>
                <a:cs typeface="Segoe UI" pitchFamily="34" charset="0"/>
              </a:rPr>
              <a:t>evento</a:t>
            </a:r>
            <a:endParaRPr lang="en-US" sz="2000">
              <a:solidFill>
                <a:schemeClr val="tx1"/>
              </a:solidFill>
              <a:latin typeface="+mj-lt"/>
              <a:ea typeface="Segoe UI" pitchFamily="34" charset="0"/>
              <a:cs typeface="Segoe UI" pitchFamily="34" charset="0"/>
            </a:endParaRPr>
          </a:p>
        </p:txBody>
      </p:sp>
      <p:sp>
        <p:nvSpPr>
          <p:cNvPr id="12" name="Rectangle 11"/>
          <p:cNvSpPr/>
          <p:nvPr/>
        </p:nvSpPr>
        <p:spPr bwMode="auto">
          <a:xfrm>
            <a:off x="6822436" y="224028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a:solidFill>
                  <a:srgbClr val="505050"/>
                </a:solidFill>
                <a:latin typeface="Segoe UI Light"/>
                <a:ea typeface="Segoe UI" pitchFamily="34" charset="0"/>
                <a:cs typeface="Segoe UI" pitchFamily="34" charset="0"/>
              </a:rPr>
              <a:t>Title for Section 2. Size 20 </a:t>
            </a:r>
            <a:r>
              <a:rPr lang="en-US" sz="2000" err="1">
                <a:solidFill>
                  <a:srgbClr val="505050"/>
                </a:solidFill>
                <a:latin typeface="Segoe UI Light"/>
                <a:ea typeface="Segoe UI" pitchFamily="34" charset="0"/>
                <a:cs typeface="Segoe UI" pitchFamily="34" charset="0"/>
              </a:rPr>
              <a:t>pt</a:t>
            </a:r>
            <a:endParaRPr lang="en-US" sz="2000">
              <a:solidFill>
                <a:srgbClr val="505050"/>
              </a:solidFill>
              <a:latin typeface="Segoe UI Light"/>
              <a:ea typeface="Segoe UI" pitchFamily="34" charset="0"/>
              <a:cs typeface="Segoe UI" pitchFamily="34" charset="0"/>
            </a:endParaRPr>
          </a:p>
        </p:txBody>
      </p:sp>
      <p:sp>
        <p:nvSpPr>
          <p:cNvPr id="13" name="Rectangle 12"/>
          <p:cNvSpPr/>
          <p:nvPr/>
        </p:nvSpPr>
        <p:spPr bwMode="auto">
          <a:xfrm>
            <a:off x="6822436" y="301752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a:solidFill>
                  <a:srgbClr val="505050"/>
                </a:solidFill>
                <a:latin typeface="Segoe UI Light"/>
                <a:ea typeface="Segoe UI" pitchFamily="34" charset="0"/>
                <a:cs typeface="Segoe UI" pitchFamily="34" charset="0"/>
              </a:rPr>
              <a:t>Title for Section 3. Size 20 </a:t>
            </a:r>
            <a:r>
              <a:rPr lang="en-US" sz="2000" err="1">
                <a:solidFill>
                  <a:srgbClr val="505050"/>
                </a:solidFill>
                <a:latin typeface="Segoe UI Light"/>
                <a:ea typeface="Segoe UI" pitchFamily="34" charset="0"/>
                <a:cs typeface="Segoe UI" pitchFamily="34" charset="0"/>
              </a:rPr>
              <a:t>pt</a:t>
            </a:r>
            <a:endParaRPr lang="en-US" sz="2000">
              <a:solidFill>
                <a:srgbClr val="505050"/>
              </a:solidFill>
              <a:latin typeface="Segoe UI Light"/>
              <a:ea typeface="Segoe UI" pitchFamily="34" charset="0"/>
              <a:cs typeface="Segoe UI" pitchFamily="34" charset="0"/>
            </a:endParaRPr>
          </a:p>
        </p:txBody>
      </p:sp>
      <p:sp>
        <p:nvSpPr>
          <p:cNvPr id="14" name="Rectangle 13"/>
          <p:cNvSpPr/>
          <p:nvPr/>
        </p:nvSpPr>
        <p:spPr bwMode="auto">
          <a:xfrm>
            <a:off x="6822436" y="379476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a:solidFill>
                  <a:srgbClr val="505050"/>
                </a:solidFill>
                <a:latin typeface="Segoe UI Light"/>
                <a:ea typeface="Segoe UI" pitchFamily="34" charset="0"/>
                <a:cs typeface="Segoe UI" pitchFamily="34" charset="0"/>
              </a:rPr>
              <a:t>Title for Section 4. Size 20 </a:t>
            </a:r>
            <a:r>
              <a:rPr lang="en-US" sz="2000" err="1">
                <a:solidFill>
                  <a:srgbClr val="505050"/>
                </a:solidFill>
                <a:latin typeface="Segoe UI Light"/>
                <a:ea typeface="Segoe UI" pitchFamily="34" charset="0"/>
                <a:cs typeface="Segoe UI" pitchFamily="34" charset="0"/>
              </a:rPr>
              <a:t>pt</a:t>
            </a:r>
            <a:endParaRPr lang="en-US" sz="2000">
              <a:solidFill>
                <a:srgbClr val="505050"/>
              </a:solidFill>
              <a:latin typeface="Segoe UI Light"/>
              <a:ea typeface="Segoe UI" pitchFamily="34" charset="0"/>
              <a:cs typeface="Segoe UI" pitchFamily="34" charset="0"/>
            </a:endParaRPr>
          </a:p>
        </p:txBody>
      </p:sp>
      <p:sp>
        <p:nvSpPr>
          <p:cNvPr id="15" name="Rectangle 14"/>
          <p:cNvSpPr/>
          <p:nvPr/>
        </p:nvSpPr>
        <p:spPr bwMode="auto">
          <a:xfrm>
            <a:off x="6822436" y="457200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sz="2000">
                <a:solidFill>
                  <a:srgbClr val="505050"/>
                </a:solidFill>
                <a:latin typeface="Segoe UI Light"/>
                <a:ea typeface="Segoe UI" pitchFamily="34" charset="0"/>
                <a:cs typeface="Segoe UI" pitchFamily="34" charset="0"/>
              </a:rPr>
              <a:t>Title for Section 5. Size 20 </a:t>
            </a:r>
            <a:r>
              <a:rPr lang="en-US" sz="2000" err="1">
                <a:solidFill>
                  <a:srgbClr val="505050"/>
                </a:solidFill>
                <a:latin typeface="Segoe UI Light"/>
                <a:ea typeface="Segoe UI" pitchFamily="34" charset="0"/>
                <a:cs typeface="Segoe UI" pitchFamily="34" charset="0"/>
              </a:rPr>
              <a:t>pt</a:t>
            </a:r>
            <a:endParaRPr lang="en-US" sz="2000">
              <a:solidFill>
                <a:srgbClr val="505050"/>
              </a:solidFill>
              <a:latin typeface="Segoe UI Light"/>
              <a:ea typeface="Segoe UI" pitchFamily="34" charset="0"/>
              <a:cs typeface="Segoe UI" pitchFamily="34" charset="0"/>
            </a:endParaRPr>
          </a:p>
        </p:txBody>
      </p:sp>
      <p:sp>
        <p:nvSpPr>
          <p:cNvPr id="16" name="TextBox 15">
            <a:extLst>
              <a:ext uri="{FF2B5EF4-FFF2-40B4-BE49-F238E27FC236}">
                <a16:creationId xmlns:a16="http://schemas.microsoft.com/office/drawing/2014/main" id="{BE8F1B2A-B65A-C94F-9202-C335BB72E265}"/>
              </a:ext>
            </a:extLst>
          </p:cNvPr>
          <p:cNvSpPr txBox="1"/>
          <p:nvPr/>
        </p:nvSpPr>
        <p:spPr>
          <a:xfrm>
            <a:off x="269240" y="5545255"/>
            <a:ext cx="10978198" cy="307777"/>
          </a:xfrm>
          <a:prstGeom prst="rect">
            <a:avLst/>
          </a:prstGeom>
          <a:noFill/>
        </p:spPr>
        <p:txBody>
          <a:bodyPr wrap="square" lIns="0" tIns="0" rIns="0" bIns="0" rtlCol="0">
            <a:spAutoFit/>
          </a:bodyPr>
          <a:lstStyle/>
          <a:p>
            <a:pPr algn="ctr"/>
            <a:r>
              <a:rPr lang="en-US" sz="2000" err="1">
                <a:gradFill>
                  <a:gsLst>
                    <a:gs pos="2917">
                      <a:schemeClr val="tx1"/>
                    </a:gs>
                    <a:gs pos="30000">
                      <a:schemeClr val="tx1"/>
                    </a:gs>
                  </a:gsLst>
                  <a:lin ang="5400000" scaled="0"/>
                </a:gradFill>
              </a:rPr>
              <a:t>Há</a:t>
            </a:r>
            <a:r>
              <a:rPr lang="en-US" sz="2000">
                <a:gradFill>
                  <a:gsLst>
                    <a:gs pos="2917">
                      <a:schemeClr val="tx1"/>
                    </a:gs>
                    <a:gs pos="30000">
                      <a:schemeClr val="tx1"/>
                    </a:gs>
                  </a:gsLst>
                  <a:lin ang="5400000" scaled="0"/>
                </a:gradFill>
              </a:rPr>
              <a:t> </a:t>
            </a:r>
            <a:r>
              <a:rPr lang="en-US" sz="2000" err="1">
                <a:gradFill>
                  <a:gsLst>
                    <a:gs pos="2917">
                      <a:schemeClr val="tx1"/>
                    </a:gs>
                    <a:gs pos="30000">
                      <a:schemeClr val="tx1"/>
                    </a:gs>
                  </a:gsLst>
                  <a:lin ang="5400000" scaled="0"/>
                </a:gradFill>
              </a:rPr>
              <a:t>uma</a:t>
            </a:r>
            <a:r>
              <a:rPr lang="en-US" sz="2000">
                <a:gradFill>
                  <a:gsLst>
                    <a:gs pos="2917">
                      <a:schemeClr val="tx1"/>
                    </a:gs>
                    <a:gs pos="30000">
                      <a:schemeClr val="tx1"/>
                    </a:gs>
                  </a:gsLst>
                  <a:lin ang="5400000" scaled="0"/>
                </a:gradFill>
              </a:rPr>
              <a:t> </a:t>
            </a:r>
            <a:r>
              <a:rPr lang="en-US" sz="2000" err="1">
                <a:gradFill>
                  <a:gsLst>
                    <a:gs pos="2917">
                      <a:schemeClr val="tx1"/>
                    </a:gs>
                    <a:gs pos="30000">
                      <a:schemeClr val="tx1"/>
                    </a:gs>
                  </a:gsLst>
                  <a:lin ang="5400000" scaled="0"/>
                </a:gradFill>
              </a:rPr>
              <a:t>parada</a:t>
            </a:r>
            <a:r>
              <a:rPr lang="en-US" sz="2000">
                <a:gradFill>
                  <a:gsLst>
                    <a:gs pos="2917">
                      <a:schemeClr val="tx1"/>
                    </a:gs>
                    <a:gs pos="30000">
                      <a:schemeClr val="tx1"/>
                    </a:gs>
                  </a:gsLst>
                  <a:lin ang="5400000" scaled="0"/>
                </a:gradFill>
              </a:rPr>
              <a:t> </a:t>
            </a:r>
            <a:r>
              <a:rPr lang="en-US" sz="2000" err="1">
                <a:gradFill>
                  <a:gsLst>
                    <a:gs pos="2917">
                      <a:schemeClr val="tx1"/>
                    </a:gs>
                    <a:gs pos="30000">
                      <a:schemeClr val="tx1"/>
                    </a:gs>
                  </a:gsLst>
                  <a:lin ang="5400000" scaled="0"/>
                </a:gradFill>
              </a:rPr>
              <a:t>programada</a:t>
            </a:r>
            <a:r>
              <a:rPr lang="en-US" sz="2000">
                <a:gradFill>
                  <a:gsLst>
                    <a:gs pos="2917">
                      <a:schemeClr val="tx1"/>
                    </a:gs>
                    <a:gs pos="30000">
                      <a:schemeClr val="tx1"/>
                    </a:gs>
                  </a:gsLst>
                  <a:lin ang="5400000" scaled="0"/>
                </a:gradFill>
              </a:rPr>
              <a:t>, mas fique </a:t>
            </a:r>
            <a:r>
              <a:rPr lang="en-US" sz="2000" err="1">
                <a:gradFill>
                  <a:gsLst>
                    <a:gs pos="2917">
                      <a:schemeClr val="tx1"/>
                    </a:gs>
                    <a:gs pos="30000">
                      <a:schemeClr val="tx1"/>
                    </a:gs>
                  </a:gsLst>
                  <a:lin ang="5400000" scaled="0"/>
                </a:gradFill>
              </a:rPr>
              <a:t>à</a:t>
            </a:r>
            <a:r>
              <a:rPr lang="en-US" sz="2000">
                <a:gradFill>
                  <a:gsLst>
                    <a:gs pos="2917">
                      <a:schemeClr val="tx1"/>
                    </a:gs>
                    <a:gs pos="30000">
                      <a:schemeClr val="tx1"/>
                    </a:gs>
                  </a:gsLst>
                  <a:lin ang="5400000" scaled="0"/>
                </a:gradFill>
              </a:rPr>
              <a:t> </a:t>
            </a:r>
            <a:r>
              <a:rPr lang="en-US" sz="2000" err="1">
                <a:gradFill>
                  <a:gsLst>
                    <a:gs pos="2917">
                      <a:schemeClr val="tx1"/>
                    </a:gs>
                    <a:gs pos="30000">
                      <a:schemeClr val="tx1"/>
                    </a:gs>
                  </a:gsLst>
                  <a:lin ang="5400000" scaled="0"/>
                </a:gradFill>
              </a:rPr>
              <a:t>vontade</a:t>
            </a:r>
            <a:r>
              <a:rPr lang="en-US" sz="2000">
                <a:gradFill>
                  <a:gsLst>
                    <a:gs pos="2917">
                      <a:schemeClr val="tx1"/>
                    </a:gs>
                    <a:gs pos="30000">
                      <a:schemeClr val="tx1"/>
                    </a:gs>
                  </a:gsLst>
                  <a:lin ang="5400000" scaled="0"/>
                </a:gradFill>
              </a:rPr>
              <a:t> para </a:t>
            </a:r>
            <a:r>
              <a:rPr lang="en-US" sz="2000" err="1">
                <a:gradFill>
                  <a:gsLst>
                    <a:gs pos="2917">
                      <a:schemeClr val="tx1"/>
                    </a:gs>
                    <a:gs pos="30000">
                      <a:schemeClr val="tx1"/>
                    </a:gs>
                  </a:gsLst>
                  <a:lin ang="5400000" scaled="0"/>
                </a:gradFill>
              </a:rPr>
              <a:t>fazer</a:t>
            </a:r>
            <a:r>
              <a:rPr lang="en-US" sz="2000">
                <a:gradFill>
                  <a:gsLst>
                    <a:gs pos="2917">
                      <a:schemeClr val="tx1"/>
                    </a:gs>
                    <a:gs pos="30000">
                      <a:schemeClr val="tx1"/>
                    </a:gs>
                  </a:gsLst>
                  <a:lin ang="5400000" scaled="0"/>
                </a:gradFill>
              </a:rPr>
              <a:t> </a:t>
            </a:r>
            <a:r>
              <a:rPr lang="en-US" sz="2000" err="1">
                <a:gradFill>
                  <a:gsLst>
                    <a:gs pos="2917">
                      <a:schemeClr val="tx1"/>
                    </a:gs>
                    <a:gs pos="30000">
                      <a:schemeClr val="tx1"/>
                    </a:gs>
                  </a:gsLst>
                  <a:lin ang="5400000" scaled="0"/>
                </a:gradFill>
              </a:rPr>
              <a:t>uma</a:t>
            </a:r>
            <a:r>
              <a:rPr lang="en-US" sz="2000">
                <a:gradFill>
                  <a:gsLst>
                    <a:gs pos="2917">
                      <a:schemeClr val="tx1"/>
                    </a:gs>
                    <a:gs pos="30000">
                      <a:schemeClr val="tx1"/>
                    </a:gs>
                  </a:gsLst>
                  <a:lin ang="5400000" scaled="0"/>
                </a:gradFill>
              </a:rPr>
              <a:t> </a:t>
            </a:r>
            <a:r>
              <a:rPr lang="en-US" sz="2000" err="1">
                <a:gradFill>
                  <a:gsLst>
                    <a:gs pos="2917">
                      <a:schemeClr val="tx1"/>
                    </a:gs>
                    <a:gs pos="30000">
                      <a:schemeClr val="tx1"/>
                    </a:gs>
                  </a:gsLst>
                  <a:lin ang="5400000" scaled="0"/>
                </a:gradFill>
              </a:rPr>
              <a:t>pausa</a:t>
            </a:r>
            <a:r>
              <a:rPr lang="en-US" sz="2000">
                <a:gradFill>
                  <a:gsLst>
                    <a:gs pos="2917">
                      <a:schemeClr val="tx1"/>
                    </a:gs>
                    <a:gs pos="30000">
                      <a:schemeClr val="tx1"/>
                    </a:gs>
                  </a:gsLst>
                  <a:lin ang="5400000" scaled="0"/>
                </a:gradFill>
              </a:rPr>
              <a:t> </a:t>
            </a:r>
            <a:r>
              <a:rPr lang="en-US" sz="2000" err="1">
                <a:gradFill>
                  <a:gsLst>
                    <a:gs pos="2917">
                      <a:schemeClr val="tx1"/>
                    </a:gs>
                    <a:gs pos="30000">
                      <a:schemeClr val="tx1"/>
                    </a:gs>
                  </a:gsLst>
                  <a:lin ang="5400000" scaled="0"/>
                </a:gradFill>
              </a:rPr>
              <a:t>quando</a:t>
            </a:r>
            <a:r>
              <a:rPr lang="en-US" sz="2000">
                <a:gradFill>
                  <a:gsLst>
                    <a:gs pos="2917">
                      <a:schemeClr val="tx1"/>
                    </a:gs>
                    <a:gs pos="30000">
                      <a:schemeClr val="tx1"/>
                    </a:gs>
                  </a:gsLst>
                  <a:lin ang="5400000" scaled="0"/>
                </a:gradFill>
              </a:rPr>
              <a:t> </a:t>
            </a:r>
            <a:r>
              <a:rPr lang="en-US" sz="2000" err="1">
                <a:gradFill>
                  <a:gsLst>
                    <a:gs pos="2917">
                      <a:schemeClr val="tx1"/>
                    </a:gs>
                    <a:gs pos="30000">
                      <a:schemeClr val="tx1"/>
                    </a:gs>
                  </a:gsLst>
                  <a:lin ang="5400000" scaled="0"/>
                </a:gradFill>
              </a:rPr>
              <a:t>quiser</a:t>
            </a:r>
            <a:r>
              <a:rPr lang="en-US" sz="2000">
                <a:gradFill>
                  <a:gsLst>
                    <a:gs pos="2917">
                      <a:schemeClr val="tx1"/>
                    </a:gs>
                    <a:gs pos="30000">
                      <a:schemeClr val="tx1"/>
                    </a:gs>
                  </a:gsLst>
                  <a:lin ang="5400000" scaled="0"/>
                </a:gradFill>
              </a:rPr>
              <a:t>.</a:t>
            </a:r>
          </a:p>
        </p:txBody>
      </p:sp>
      <p:sp>
        <p:nvSpPr>
          <p:cNvPr id="4" name="Rectangle 3">
            <a:extLst>
              <a:ext uri="{FF2B5EF4-FFF2-40B4-BE49-F238E27FC236}">
                <a16:creationId xmlns:a16="http://schemas.microsoft.com/office/drawing/2014/main" id="{6CD365E8-3282-E943-AD16-33F94DE45727}"/>
              </a:ext>
            </a:extLst>
          </p:cNvPr>
          <p:cNvSpPr/>
          <p:nvPr/>
        </p:nvSpPr>
        <p:spPr bwMode="auto">
          <a:xfrm>
            <a:off x="5972175" y="2194560"/>
            <a:ext cx="5275263" cy="31089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pt-BR"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57357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788036"/>
          </a:xfrm>
        </p:spPr>
        <p:txBody>
          <a:bodyPr/>
          <a:lstStyle/>
          <a:p>
            <a:r>
              <a:rPr lang="en-US" err="1">
                <a:solidFill>
                  <a:srgbClr val="00B0F0"/>
                </a:solidFill>
              </a:rPr>
              <a:t>Introdução</a:t>
            </a:r>
            <a:r>
              <a:rPr lang="en-US">
                <a:solidFill>
                  <a:srgbClr val="00B0F0"/>
                </a:solidFill>
              </a:rPr>
              <a:t> a </a:t>
            </a:r>
            <a:r>
              <a:rPr lang="en-US" err="1">
                <a:solidFill>
                  <a:srgbClr val="00B0F0"/>
                </a:solidFill>
              </a:rPr>
              <a:t>Numpy</a:t>
            </a:r>
            <a:endParaRPr lang="en-US">
              <a:solidFill>
                <a:srgbClr val="00B0F0"/>
              </a:solidFill>
            </a:endParaRPr>
          </a:p>
        </p:txBody>
      </p:sp>
      <p:sp>
        <p:nvSpPr>
          <p:cNvPr id="5" name="Text Placeholder 4"/>
          <p:cNvSpPr>
            <a:spLocks noGrp="1"/>
          </p:cNvSpPr>
          <p:nvPr>
            <p:ph type="body" sz="quarter" idx="4294967295"/>
          </p:nvPr>
        </p:nvSpPr>
        <p:spPr>
          <a:xfrm>
            <a:off x="0" y="3962400"/>
            <a:ext cx="9144000" cy="430213"/>
          </a:xfrm>
        </p:spPr>
        <p:txBody>
          <a:bodyPr/>
          <a:lstStyle/>
          <a:p>
            <a:pPr marL="0" indent="0">
              <a:buNone/>
            </a:pPr>
            <a:r>
              <a:rPr lang="en-US">
                <a:solidFill>
                  <a:srgbClr val="00B0F0"/>
                </a:solidFill>
              </a:rPr>
              <a:t>   </a:t>
            </a:r>
            <a:r>
              <a:rPr lang="en-US" err="1">
                <a:solidFill>
                  <a:srgbClr val="00B0F0"/>
                </a:solidFill>
              </a:rPr>
              <a:t>Seção</a:t>
            </a:r>
            <a:r>
              <a:rPr lang="en-US">
                <a:solidFill>
                  <a:srgbClr val="00B0F0"/>
                </a:solidFill>
              </a:rPr>
              <a:t> 1</a:t>
            </a:r>
          </a:p>
        </p:txBody>
      </p:sp>
    </p:spTree>
    <p:extLst>
      <p:ext uri="{BB962C8B-B14F-4D97-AF65-F5344CB8AC3E}">
        <p14:creationId xmlns:p14="http://schemas.microsoft.com/office/powerpoint/2010/main" val="343969297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C33A56-8469-9248-8A62-0F76CF76ACAB}"/>
              </a:ext>
            </a:extLst>
          </p:cNvPr>
          <p:cNvPicPr>
            <a:picLocks noChangeAspect="1"/>
          </p:cNvPicPr>
          <p:nvPr/>
        </p:nvPicPr>
        <p:blipFill>
          <a:blip r:embed="rId3"/>
          <a:stretch>
            <a:fillRect/>
          </a:stretch>
        </p:blipFill>
        <p:spPr>
          <a:xfrm>
            <a:off x="3178361" y="1668438"/>
            <a:ext cx="5835277" cy="2787773"/>
          </a:xfrm>
          <a:prstGeom prst="rect">
            <a:avLst/>
          </a:prstGeom>
        </p:spPr>
      </p:pic>
      <p:sp>
        <p:nvSpPr>
          <p:cNvPr id="17" name="Title 16"/>
          <p:cNvSpPr>
            <a:spLocks noGrp="1"/>
          </p:cNvSpPr>
          <p:nvPr>
            <p:ph type="title"/>
          </p:nvPr>
        </p:nvSpPr>
        <p:spPr/>
        <p:txBody>
          <a:bodyPr/>
          <a:lstStyle/>
          <a:p>
            <a:r>
              <a:rPr lang="en-US" err="1"/>
              <a:t>Visão</a:t>
            </a:r>
            <a:r>
              <a:rPr lang="en-US"/>
              <a:t> </a:t>
            </a:r>
            <a:r>
              <a:rPr lang="en-US" err="1"/>
              <a:t>Geral</a:t>
            </a:r>
            <a:r>
              <a:rPr lang="en-US"/>
              <a:t> da </a:t>
            </a:r>
            <a:r>
              <a:rPr lang="en-US" err="1"/>
              <a:t>Seção</a:t>
            </a:r>
            <a:r>
              <a:rPr lang="en-US"/>
              <a:t> 1</a:t>
            </a:r>
          </a:p>
        </p:txBody>
      </p:sp>
      <p:sp>
        <p:nvSpPr>
          <p:cNvPr id="5" name="Rectangle 4"/>
          <p:cNvSpPr/>
          <p:nvPr/>
        </p:nvSpPr>
        <p:spPr>
          <a:xfrm>
            <a:off x="2712944" y="2901883"/>
            <a:ext cx="6663765" cy="1200329"/>
          </a:xfrm>
          <a:prstGeom prst="rect">
            <a:avLst/>
          </a:prstGeom>
        </p:spPr>
        <p:txBody>
          <a:bodyPr wrap="square">
            <a:spAutoFit/>
          </a:bodyPr>
          <a:lstStyle/>
          <a:p>
            <a:pPr algn="ctr" fontAlgn="base"/>
            <a:r>
              <a:rPr lang="en-US" sz="2400" b="1">
                <a:solidFill>
                  <a:schemeClr val="accent1"/>
                </a:solidFill>
              </a:rPr>
              <a:t>A </a:t>
            </a:r>
            <a:r>
              <a:rPr lang="en-US" sz="2400" b="1" err="1">
                <a:solidFill>
                  <a:schemeClr val="accent1"/>
                </a:solidFill>
              </a:rPr>
              <a:t>cidade</a:t>
            </a:r>
            <a:r>
              <a:rPr lang="en-US" sz="2400" b="1">
                <a:solidFill>
                  <a:schemeClr val="accent1"/>
                </a:solidFill>
              </a:rPr>
              <a:t> de Los Angeles </a:t>
            </a:r>
            <a:r>
              <a:rPr lang="en-US" sz="2400" b="1" err="1">
                <a:solidFill>
                  <a:schemeClr val="accent1"/>
                </a:solidFill>
              </a:rPr>
              <a:t>usa</a:t>
            </a:r>
            <a:r>
              <a:rPr lang="en-US" sz="2400" b="1">
                <a:solidFill>
                  <a:schemeClr val="accent1"/>
                </a:solidFill>
              </a:rPr>
              <a:t> NumPy para </a:t>
            </a:r>
            <a:r>
              <a:rPr lang="en-US" sz="2400" b="1" err="1">
                <a:solidFill>
                  <a:schemeClr val="accent1"/>
                </a:solidFill>
              </a:rPr>
              <a:t>prever</a:t>
            </a:r>
            <a:r>
              <a:rPr lang="en-US" sz="2400" b="1">
                <a:solidFill>
                  <a:schemeClr val="accent1"/>
                </a:solidFill>
              </a:rPr>
              <a:t> o </a:t>
            </a:r>
            <a:r>
              <a:rPr lang="en-US" sz="2400" b="1" err="1">
                <a:solidFill>
                  <a:schemeClr val="accent1"/>
                </a:solidFill>
              </a:rPr>
              <a:t>despejo</a:t>
            </a:r>
            <a:r>
              <a:rPr lang="en-US" sz="2400" b="1">
                <a:solidFill>
                  <a:schemeClr val="accent1"/>
                </a:solidFill>
              </a:rPr>
              <a:t> illegal de </a:t>
            </a:r>
            <a:r>
              <a:rPr lang="en-US" sz="2400" b="1" err="1">
                <a:solidFill>
                  <a:schemeClr val="accent1"/>
                </a:solidFill>
              </a:rPr>
              <a:t>inquilinos</a:t>
            </a:r>
            <a:r>
              <a:rPr lang="en-US" sz="2400" b="1">
                <a:solidFill>
                  <a:schemeClr val="accent1"/>
                </a:solidFill>
              </a:rPr>
              <a:t> de </a:t>
            </a:r>
            <a:r>
              <a:rPr lang="en-US" sz="2400" b="1" err="1">
                <a:solidFill>
                  <a:schemeClr val="accent1"/>
                </a:solidFill>
              </a:rPr>
              <a:t>apartamentos</a:t>
            </a:r>
            <a:br>
              <a:rPr lang="en-US" sz="2400" b="1">
                <a:solidFill>
                  <a:schemeClr val="accent1"/>
                </a:solidFill>
              </a:rPr>
            </a:br>
            <a:r>
              <a:rPr lang="en-US" sz="2400">
                <a:hlinkClick r:id="rId4"/>
              </a:rPr>
              <a:t>youtu.be/JBFCsrPPEtc</a:t>
            </a:r>
            <a:endParaRPr lang="en-US" sz="2400" b="1" i="0">
              <a:solidFill>
                <a:schemeClr val="accent1"/>
              </a:solidFill>
              <a:effectLst/>
            </a:endParaRPr>
          </a:p>
        </p:txBody>
      </p:sp>
    </p:spTree>
    <p:extLst>
      <p:ext uri="{BB962C8B-B14F-4D97-AF65-F5344CB8AC3E}">
        <p14:creationId xmlns:p14="http://schemas.microsoft.com/office/powerpoint/2010/main" val="273403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69240" y="289512"/>
            <a:ext cx="11655840" cy="692497"/>
          </a:xfrm>
        </p:spPr>
        <p:txBody>
          <a:bodyPr/>
          <a:lstStyle/>
          <a:p>
            <a:r>
              <a:rPr lang="en-US" err="1"/>
              <a:t>Visão</a:t>
            </a:r>
            <a:r>
              <a:rPr lang="en-US"/>
              <a:t> </a:t>
            </a:r>
            <a:r>
              <a:rPr lang="en-US" err="1"/>
              <a:t>Geral</a:t>
            </a:r>
            <a:r>
              <a:rPr lang="en-US"/>
              <a:t> da </a:t>
            </a:r>
            <a:r>
              <a:rPr lang="en-US" err="1"/>
              <a:t>Seção</a:t>
            </a:r>
            <a:r>
              <a:rPr lang="en-US"/>
              <a:t> 1</a:t>
            </a:r>
          </a:p>
        </p:txBody>
      </p:sp>
      <p:sp>
        <p:nvSpPr>
          <p:cNvPr id="6" name="Text Placeholder 5"/>
          <p:cNvSpPr>
            <a:spLocks noGrp="1"/>
          </p:cNvSpPr>
          <p:nvPr>
            <p:ph type="body" sz="quarter" idx="10"/>
          </p:nvPr>
        </p:nvSpPr>
        <p:spPr>
          <a:xfrm>
            <a:off x="267683" y="1084506"/>
            <a:ext cx="11655078" cy="2114425"/>
          </a:xfrm>
        </p:spPr>
        <p:txBody>
          <a:bodyPr/>
          <a:lstStyle/>
          <a:p>
            <a:pPr marL="0" indent="0">
              <a:buNone/>
            </a:pPr>
            <a:r>
              <a:rPr lang="en-US" b="1"/>
              <a:t>Por que NumPy?</a:t>
            </a:r>
          </a:p>
          <a:p>
            <a:r>
              <a:rPr lang="en-US" sz="2400" err="1"/>
              <a:t>Funções</a:t>
            </a:r>
            <a:r>
              <a:rPr lang="en-US" sz="2400"/>
              <a:t> </a:t>
            </a:r>
            <a:r>
              <a:rPr lang="en-US" sz="2400" err="1"/>
              <a:t>mais</a:t>
            </a:r>
            <a:r>
              <a:rPr lang="en-US" sz="2400"/>
              <a:t> </a:t>
            </a:r>
            <a:r>
              <a:rPr lang="en-US" sz="2400" err="1"/>
              <a:t>rápidas</a:t>
            </a:r>
            <a:r>
              <a:rPr lang="en-US" sz="2400"/>
              <a:t>, </a:t>
            </a:r>
            <a:r>
              <a:rPr lang="en-US" sz="2400" err="1"/>
              <a:t>pré-compiladas</a:t>
            </a:r>
            <a:endParaRPr lang="en-US" sz="2400"/>
          </a:p>
          <a:p>
            <a:r>
              <a:rPr lang="en-US" sz="2400" err="1"/>
              <a:t>Biblioteca</a:t>
            </a:r>
            <a:r>
              <a:rPr lang="en-US" sz="2400"/>
              <a:t> </a:t>
            </a:r>
            <a:r>
              <a:rPr lang="en-US" sz="2400" err="1"/>
              <a:t>numérica</a:t>
            </a:r>
            <a:r>
              <a:rPr lang="en-US" sz="2400"/>
              <a:t> </a:t>
            </a:r>
            <a:r>
              <a:rPr lang="en-US" sz="2400" err="1"/>
              <a:t>padrão</a:t>
            </a:r>
            <a:r>
              <a:rPr lang="en-US" sz="2400"/>
              <a:t> para </a:t>
            </a:r>
            <a:r>
              <a:rPr lang="en-US" sz="2400" err="1"/>
              <a:t>Ciência</a:t>
            </a:r>
            <a:r>
              <a:rPr lang="en-US" sz="2400"/>
              <a:t> de Dados </a:t>
            </a:r>
            <a:r>
              <a:rPr lang="en-US" sz="2400" err="1"/>
              <a:t>usando</a:t>
            </a:r>
            <a:r>
              <a:rPr lang="en-US" sz="2400"/>
              <a:t> Python</a:t>
            </a:r>
          </a:p>
          <a:p>
            <a:r>
              <a:rPr lang="en-US" sz="2400"/>
              <a:t>Base para </a:t>
            </a:r>
            <a:r>
              <a:rPr lang="en-US" sz="2400" err="1"/>
              <a:t>outras</a:t>
            </a:r>
            <a:r>
              <a:rPr lang="en-US" sz="2400"/>
              <a:t> </a:t>
            </a:r>
            <a:r>
              <a:rPr lang="en-US" sz="2400" err="1"/>
              <a:t>bibliotecas</a:t>
            </a:r>
            <a:r>
              <a:rPr lang="en-US" sz="2400"/>
              <a:t> </a:t>
            </a:r>
            <a:r>
              <a:rPr lang="en-US" sz="2400" err="1"/>
              <a:t>populares</a:t>
            </a:r>
            <a:r>
              <a:rPr lang="en-US" sz="2400"/>
              <a:t> (</a:t>
            </a:r>
            <a:r>
              <a:rPr lang="en-US" sz="2400" err="1"/>
              <a:t>como</a:t>
            </a:r>
            <a:r>
              <a:rPr lang="en-US" sz="2400"/>
              <a:t> o pandas)</a:t>
            </a:r>
          </a:p>
        </p:txBody>
      </p:sp>
    </p:spTree>
    <p:extLst>
      <p:ext uri="{BB962C8B-B14F-4D97-AF65-F5344CB8AC3E}">
        <p14:creationId xmlns:p14="http://schemas.microsoft.com/office/powerpoint/2010/main" val="355755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err="1"/>
              <a:t>Visão</a:t>
            </a:r>
            <a:r>
              <a:rPr lang="en-US"/>
              <a:t> </a:t>
            </a:r>
            <a:r>
              <a:rPr lang="en-US" err="1"/>
              <a:t>Geral</a:t>
            </a:r>
            <a:r>
              <a:rPr lang="en-US"/>
              <a:t> da </a:t>
            </a:r>
            <a:r>
              <a:rPr lang="en-US" err="1"/>
              <a:t>Seção</a:t>
            </a:r>
            <a:r>
              <a:rPr lang="en-US"/>
              <a:t> 1</a:t>
            </a:r>
          </a:p>
        </p:txBody>
      </p:sp>
      <p:sp>
        <p:nvSpPr>
          <p:cNvPr id="6" name="Text Placeholder 5"/>
          <p:cNvSpPr>
            <a:spLocks noGrp="1"/>
          </p:cNvSpPr>
          <p:nvPr>
            <p:ph type="body" sz="quarter" idx="10"/>
          </p:nvPr>
        </p:nvSpPr>
        <p:spPr>
          <a:xfrm>
            <a:off x="267683" y="1084506"/>
            <a:ext cx="5493355" cy="4518160"/>
          </a:xfrm>
        </p:spPr>
        <p:txBody>
          <a:bodyPr/>
          <a:lstStyle/>
          <a:p>
            <a:r>
              <a:rPr lang="en-US" err="1"/>
              <a:t>Ajuda</a:t>
            </a:r>
            <a:r>
              <a:rPr lang="en-US"/>
              <a:t> built-in</a:t>
            </a:r>
          </a:p>
          <a:p>
            <a:r>
              <a:rPr lang="en-US"/>
              <a:t>Arrays </a:t>
            </a:r>
            <a:r>
              <a:rPr lang="en-US" err="1"/>
              <a:t>numpy</a:t>
            </a:r>
            <a:endParaRPr lang="en-US"/>
          </a:p>
          <a:p>
            <a:pPr lvl="1"/>
            <a:r>
              <a:rPr lang="en-US" sz="1800" err="1"/>
              <a:t>Criação</a:t>
            </a:r>
            <a:endParaRPr lang="en-US" sz="1800"/>
          </a:p>
          <a:p>
            <a:pPr lvl="1"/>
            <a:r>
              <a:rPr lang="en-US" sz="1800" err="1"/>
              <a:t>Atributos</a:t>
            </a:r>
            <a:endParaRPr lang="en-US" sz="1800"/>
          </a:p>
          <a:p>
            <a:pPr lvl="1"/>
            <a:r>
              <a:rPr lang="en-US" sz="1800" err="1"/>
              <a:t>Indexação</a:t>
            </a:r>
            <a:endParaRPr lang="en-US" sz="1800"/>
          </a:p>
          <a:p>
            <a:pPr lvl="1"/>
            <a:r>
              <a:rPr lang="en-US" sz="1800"/>
              <a:t>Reshaping</a:t>
            </a:r>
          </a:p>
          <a:p>
            <a:pPr lvl="1"/>
            <a:r>
              <a:rPr lang="en-US" sz="1800" err="1"/>
              <a:t>Quebra</a:t>
            </a:r>
            <a:r>
              <a:rPr lang="en-US" sz="1800"/>
              <a:t> e </a:t>
            </a:r>
            <a:r>
              <a:rPr lang="en-US" sz="1800" err="1"/>
              <a:t>concatenação</a:t>
            </a:r>
            <a:endParaRPr lang="en-US" sz="1800"/>
          </a:p>
          <a:p>
            <a:pPr lvl="1"/>
            <a:r>
              <a:rPr lang="en-US" sz="1800"/>
              <a:t>Fancy indexing</a:t>
            </a:r>
          </a:p>
          <a:p>
            <a:pPr lvl="1"/>
            <a:r>
              <a:rPr lang="en-US" sz="1800" err="1"/>
              <a:t>Ordenação</a:t>
            </a:r>
            <a:endParaRPr lang="en-US" sz="1800"/>
          </a:p>
          <a:p>
            <a:r>
              <a:rPr lang="en-US" err="1"/>
              <a:t>Agregações</a:t>
            </a:r>
            <a:endParaRPr lang="en-US"/>
          </a:p>
        </p:txBody>
      </p:sp>
      <p:pic>
        <p:nvPicPr>
          <p:cNvPr id="8" name="Picture Placeholder 7">
            <a:extLst>
              <a:ext uri="{FF2B5EF4-FFF2-40B4-BE49-F238E27FC236}">
                <a16:creationId xmlns:a16="http://schemas.microsoft.com/office/drawing/2014/main" id="{0B8C51BE-2713-F04C-81BC-5549C44024C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19147" r="19147"/>
          <a:stretch>
            <a:fillRect/>
          </a:stretch>
        </p:blipFill>
        <p:spPr>
          <a:prstGeom prst="rect">
            <a:avLst/>
          </a:prstGeom>
        </p:spPr>
      </p:pic>
    </p:spTree>
    <p:extLst>
      <p:ext uri="{BB962C8B-B14F-4D97-AF65-F5344CB8AC3E}">
        <p14:creationId xmlns:p14="http://schemas.microsoft.com/office/powerpoint/2010/main" val="392873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1133E99-36E7-0F47-AC43-7CE7E9897132}"/>
              </a:ext>
            </a:extLst>
          </p:cNvPr>
          <p:cNvSpPr>
            <a:spLocks noGrp="1"/>
          </p:cNvSpPr>
          <p:nvPr>
            <p:ph type="pic" sz="quarter" idx="11"/>
          </p:nvPr>
        </p:nvSpPr>
        <p:spPr/>
      </p:sp>
      <p:sp>
        <p:nvSpPr>
          <p:cNvPr id="2" name="Title 1">
            <a:extLst>
              <a:ext uri="{FF2B5EF4-FFF2-40B4-BE49-F238E27FC236}">
                <a16:creationId xmlns:a16="http://schemas.microsoft.com/office/drawing/2014/main" id="{838BB7E0-A62F-744E-A6F7-25CBD61B7CA8}"/>
              </a:ext>
            </a:extLst>
          </p:cNvPr>
          <p:cNvSpPr>
            <a:spLocks noGrp="1"/>
          </p:cNvSpPr>
          <p:nvPr>
            <p:ph type="title"/>
          </p:nvPr>
        </p:nvSpPr>
        <p:spPr/>
        <p:txBody>
          <a:bodyPr/>
          <a:lstStyle/>
          <a:p>
            <a:r>
              <a:rPr lang="en-US" err="1"/>
              <a:t>IPython</a:t>
            </a:r>
            <a:r>
              <a:rPr lang="en-US"/>
              <a:t> e </a:t>
            </a:r>
            <a:r>
              <a:rPr lang="en-US" err="1"/>
              <a:t>ajuda</a:t>
            </a:r>
            <a:r>
              <a:rPr lang="en-US"/>
              <a:t> built-in</a:t>
            </a:r>
          </a:p>
        </p:txBody>
      </p:sp>
      <p:sp>
        <p:nvSpPr>
          <p:cNvPr id="3" name="Content Placeholder 2">
            <a:extLst>
              <a:ext uri="{FF2B5EF4-FFF2-40B4-BE49-F238E27FC236}">
                <a16:creationId xmlns:a16="http://schemas.microsoft.com/office/drawing/2014/main" id="{D5AAF875-4FD0-7046-B006-7CD888DF52B0}"/>
              </a:ext>
            </a:extLst>
          </p:cNvPr>
          <p:cNvSpPr>
            <a:spLocks noGrp="1"/>
          </p:cNvSpPr>
          <p:nvPr>
            <p:ph type="body" sz="quarter" idx="10"/>
          </p:nvPr>
        </p:nvSpPr>
        <p:spPr/>
        <p:txBody>
          <a:bodyPr/>
          <a:lstStyle/>
          <a:p>
            <a:pPr marL="285750" indent="-285750">
              <a:buFont typeface="Arial" panose="020B0604020202020204" pitchFamily="34" charset="0"/>
              <a:buChar char="•"/>
            </a:pPr>
            <a:r>
              <a:rPr lang="en-US" sz="3200"/>
              <a:t>Use a Tecla tab para explorer o </a:t>
            </a:r>
            <a:r>
              <a:rPr lang="en-US" sz="3200" err="1"/>
              <a:t>conteúdo</a:t>
            </a:r>
            <a:r>
              <a:rPr lang="en-US" sz="3200"/>
              <a:t> dos </a:t>
            </a:r>
            <a:r>
              <a:rPr lang="en-US" sz="3200" err="1"/>
              <a:t>pacotes</a:t>
            </a:r>
            <a:r>
              <a:rPr lang="en-US" sz="3200"/>
              <a:t>.</a:t>
            </a:r>
          </a:p>
          <a:p>
            <a:pPr marL="285750" indent="-285750">
              <a:buFont typeface="Arial" panose="020B0604020202020204" pitchFamily="34" charset="0"/>
              <a:buChar char="•"/>
            </a:pPr>
            <a:r>
              <a:rPr lang="en-US" sz="3200"/>
              <a:t>Use “?” para </a:t>
            </a:r>
            <a:r>
              <a:rPr lang="en-US" sz="3200" err="1"/>
              <a:t>informações</a:t>
            </a:r>
            <a:r>
              <a:rPr lang="en-US" sz="3200"/>
              <a:t> de </a:t>
            </a:r>
            <a:r>
              <a:rPr lang="en-US" sz="3200" err="1"/>
              <a:t>ajuda</a:t>
            </a:r>
            <a:r>
              <a:rPr lang="en-US" sz="3200"/>
              <a:t> </a:t>
            </a:r>
            <a:r>
              <a:rPr lang="en-US" sz="3200" err="1"/>
              <a:t>relacionadas</a:t>
            </a:r>
            <a:r>
              <a:rPr lang="en-US" sz="3200"/>
              <a:t> a </a:t>
            </a:r>
            <a:r>
              <a:rPr lang="en-US" sz="3200" err="1"/>
              <a:t>qualquer</a:t>
            </a:r>
            <a:r>
              <a:rPr lang="en-US" sz="3200"/>
              <a:t> </a:t>
            </a:r>
            <a:r>
              <a:rPr lang="en-US" sz="3200" err="1"/>
              <a:t>método</a:t>
            </a:r>
            <a:r>
              <a:rPr lang="en-US" sz="3200"/>
              <a:t>.</a:t>
            </a:r>
          </a:p>
        </p:txBody>
      </p:sp>
      <p:pic>
        <p:nvPicPr>
          <p:cNvPr id="4" name="Picture 3">
            <a:extLst>
              <a:ext uri="{FF2B5EF4-FFF2-40B4-BE49-F238E27FC236}">
                <a16:creationId xmlns:a16="http://schemas.microsoft.com/office/drawing/2014/main" id="{1B4BAE04-22CA-784B-B277-EC78DF9F8059}"/>
              </a:ext>
            </a:extLst>
          </p:cNvPr>
          <p:cNvPicPr>
            <a:picLocks noChangeAspect="1"/>
          </p:cNvPicPr>
          <p:nvPr/>
        </p:nvPicPr>
        <p:blipFill>
          <a:blip r:embed="rId3"/>
          <a:srcRect/>
          <a:stretch/>
        </p:blipFill>
        <p:spPr>
          <a:xfrm>
            <a:off x="5896869" y="1949824"/>
            <a:ext cx="6023345" cy="2541494"/>
          </a:xfrm>
          <a:prstGeom prst="rect">
            <a:avLst/>
          </a:prstGeom>
        </p:spPr>
      </p:pic>
      <p:pic>
        <p:nvPicPr>
          <p:cNvPr id="5" name="Picture 4">
            <a:extLst>
              <a:ext uri="{FF2B5EF4-FFF2-40B4-BE49-F238E27FC236}">
                <a16:creationId xmlns:a16="http://schemas.microsoft.com/office/drawing/2014/main" id="{D80E852E-668C-DF49-BEC0-41C3E0AC0CB0}"/>
              </a:ext>
            </a:extLst>
          </p:cNvPr>
          <p:cNvPicPr>
            <a:picLocks noChangeAspect="1"/>
          </p:cNvPicPr>
          <p:nvPr/>
        </p:nvPicPr>
        <p:blipFill>
          <a:blip r:embed="rId4"/>
          <a:stretch>
            <a:fillRect/>
          </a:stretch>
        </p:blipFill>
        <p:spPr>
          <a:xfrm>
            <a:off x="5896869" y="4748252"/>
            <a:ext cx="3405387" cy="803017"/>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30EDB4E2-A0B8-6649-979B-715571330225}"/>
              </a:ext>
            </a:extLst>
          </p:cNvPr>
          <p:cNvPicPr>
            <a:picLocks noChangeAspect="1"/>
          </p:cNvPicPr>
          <p:nvPr/>
        </p:nvPicPr>
        <p:blipFill>
          <a:blip r:embed="rId5"/>
          <a:stretch>
            <a:fillRect/>
          </a:stretch>
        </p:blipFill>
        <p:spPr>
          <a:xfrm>
            <a:off x="5935754" y="1384673"/>
            <a:ext cx="2797451" cy="511362"/>
          </a:xfrm>
          <a:prstGeom prst="rect">
            <a:avLst/>
          </a:prstGeom>
        </p:spPr>
      </p:pic>
    </p:spTree>
    <p:extLst>
      <p:ext uri="{BB962C8B-B14F-4D97-AF65-F5344CB8AC3E}">
        <p14:creationId xmlns:p14="http://schemas.microsoft.com/office/powerpoint/2010/main" val="390899113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41B32-A2BA-6443-9BBD-0006C7F02BDD}"/>
              </a:ext>
            </a:extLst>
          </p:cNvPr>
          <p:cNvSpPr>
            <a:spLocks noGrp="1"/>
          </p:cNvSpPr>
          <p:nvPr>
            <p:ph type="title"/>
          </p:nvPr>
        </p:nvSpPr>
        <p:spPr/>
        <p:txBody>
          <a:bodyPr/>
          <a:lstStyle/>
          <a:p>
            <a:r>
              <a:rPr lang="en-US"/>
              <a:t>Arrays NumPy</a:t>
            </a:r>
          </a:p>
        </p:txBody>
      </p:sp>
      <p:sp>
        <p:nvSpPr>
          <p:cNvPr id="3" name="Content Placeholder 2">
            <a:extLst>
              <a:ext uri="{FF2B5EF4-FFF2-40B4-BE49-F238E27FC236}">
                <a16:creationId xmlns:a16="http://schemas.microsoft.com/office/drawing/2014/main" id="{F78FB360-ECFB-EF4C-8815-C541139468CB}"/>
              </a:ext>
            </a:extLst>
          </p:cNvPr>
          <p:cNvSpPr>
            <a:spLocks noGrp="1"/>
          </p:cNvSpPr>
          <p:nvPr>
            <p:ph type="body" sz="quarter" idx="10"/>
          </p:nvPr>
        </p:nvSpPr>
        <p:spPr/>
        <p:txBody>
          <a:bodyPr/>
          <a:lstStyle/>
          <a:p>
            <a:r>
              <a:rPr lang="en-US" err="1"/>
              <a:t>Listas</a:t>
            </a:r>
            <a:r>
              <a:rPr lang="en-US"/>
              <a:t> </a:t>
            </a:r>
            <a:r>
              <a:rPr lang="en-US" err="1"/>
              <a:t>em</a:t>
            </a:r>
            <a:r>
              <a:rPr lang="en-US"/>
              <a:t> Python:</a:t>
            </a:r>
          </a:p>
          <a:p>
            <a:endParaRPr lang="en-US"/>
          </a:p>
          <a:p>
            <a:endParaRPr lang="en-US"/>
          </a:p>
          <a:p>
            <a:r>
              <a:rPr lang="en-US" err="1"/>
              <a:t>Tipos</a:t>
            </a:r>
            <a:r>
              <a:rPr lang="en-US"/>
              <a:t> de dados NumPy: floating point, integer, Boolean, string, </a:t>
            </a:r>
            <a:r>
              <a:rPr lang="en-US" err="1"/>
              <a:t>objeto</a:t>
            </a:r>
            <a:r>
              <a:rPr lang="en-US"/>
              <a:t> Python </a:t>
            </a:r>
            <a:r>
              <a:rPr lang="en-US" err="1"/>
              <a:t>geral</a:t>
            </a:r>
            <a:endParaRPr lang="en-US"/>
          </a:p>
          <a:p>
            <a:endParaRPr lang="en-US"/>
          </a:p>
          <a:p>
            <a:r>
              <a:rPr lang="en-US"/>
              <a:t>Arrays de </a:t>
            </a:r>
            <a:r>
              <a:rPr lang="en-US" err="1"/>
              <a:t>tipo</a:t>
            </a:r>
            <a:r>
              <a:rPr lang="en-US"/>
              <a:t> </a:t>
            </a:r>
            <a:r>
              <a:rPr lang="en-US" err="1"/>
              <a:t>fixo</a:t>
            </a:r>
            <a:r>
              <a:rPr lang="en-US"/>
              <a:t> </a:t>
            </a:r>
            <a:r>
              <a:rPr lang="en-US" err="1"/>
              <a:t>em</a:t>
            </a:r>
            <a:r>
              <a:rPr lang="en-US"/>
              <a:t> Python:</a:t>
            </a:r>
          </a:p>
          <a:p>
            <a:endParaRPr lang="en-US"/>
          </a:p>
          <a:p>
            <a:endParaRPr lang="en-US"/>
          </a:p>
        </p:txBody>
      </p:sp>
      <p:pic>
        <p:nvPicPr>
          <p:cNvPr id="4" name="Picture 3">
            <a:extLst>
              <a:ext uri="{FF2B5EF4-FFF2-40B4-BE49-F238E27FC236}">
                <a16:creationId xmlns:a16="http://schemas.microsoft.com/office/drawing/2014/main" id="{44AF1F4C-89A6-7F49-A4F0-EB8141607AD4}"/>
              </a:ext>
            </a:extLst>
          </p:cNvPr>
          <p:cNvPicPr>
            <a:picLocks noChangeAspect="1"/>
          </p:cNvPicPr>
          <p:nvPr/>
        </p:nvPicPr>
        <p:blipFill>
          <a:blip r:embed="rId3"/>
          <a:srcRect/>
          <a:stretch/>
        </p:blipFill>
        <p:spPr>
          <a:xfrm>
            <a:off x="2292172" y="998534"/>
            <a:ext cx="4918897" cy="1344295"/>
          </a:xfrm>
          <a:prstGeom prst="rect">
            <a:avLst/>
          </a:prstGeom>
        </p:spPr>
      </p:pic>
      <p:pic>
        <p:nvPicPr>
          <p:cNvPr id="5" name="Picture 4">
            <a:extLst>
              <a:ext uri="{FF2B5EF4-FFF2-40B4-BE49-F238E27FC236}">
                <a16:creationId xmlns:a16="http://schemas.microsoft.com/office/drawing/2014/main" id="{80ECFC45-6CF1-0D4F-B68B-DAF9CB459CDE}"/>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2349324" y="3772606"/>
            <a:ext cx="3857436" cy="1226115"/>
          </a:xfrm>
          <a:prstGeom prst="rect">
            <a:avLst/>
          </a:prstGeom>
        </p:spPr>
      </p:pic>
    </p:spTree>
    <p:extLst>
      <p:ext uri="{BB962C8B-B14F-4D97-AF65-F5344CB8AC3E}">
        <p14:creationId xmlns:p14="http://schemas.microsoft.com/office/powerpoint/2010/main" val="2345977340"/>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2006/documentManagement/types"/>
    <ds:schemaRef ds:uri="http://purl.org/dc/elements/1.1/"/>
    <ds:schemaRef ds:uri="http://purl.org/dc/dcmitype/"/>
    <ds:schemaRef ds:uri="http://www.w3.org/XML/1998/namespace"/>
    <ds:schemaRef ds:uri="b41299b6-b4f0-41d3-8455-1789a5666ecf"/>
    <ds:schemaRef ds:uri="http://purl.org/dc/terms/"/>
    <ds:schemaRef ds:uri="http://schemas.microsoft.com/office/infopath/2007/PartnerControls"/>
    <ds:schemaRef ds:uri="http://schemas.openxmlformats.org/package/2006/metadata/core-properties"/>
    <ds:schemaRef ds:uri="c26d0aff-874e-40ca-b96b-bf2bfd28871b"/>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9399</TotalTime>
  <Words>3342</Words>
  <Application>Microsoft Macintosh PowerPoint</Application>
  <PresentationFormat>Widescreen</PresentationFormat>
  <Paragraphs>275</Paragraphs>
  <Slides>29</Slides>
  <Notes>27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29</vt:i4>
      </vt:variant>
    </vt:vector>
  </HeadingPairs>
  <TitlesOfParts>
    <vt:vector size="43" baseType="lpstr">
      <vt:lpstr>Arial</vt:lpstr>
      <vt:lpstr>Calibri</vt:lpstr>
      <vt:lpstr>Calibri Light</vt:lpstr>
      <vt:lpstr>Consolas</vt:lpstr>
      <vt:lpstr>Segoe Pro</vt:lpstr>
      <vt:lpstr>Segoe Pro Semibold</vt:lpstr>
      <vt:lpstr>Segoe Pro SemiLight</vt:lpstr>
      <vt:lpstr>Segoe UI</vt:lpstr>
      <vt:lpstr>Segoe UI Light</vt:lpstr>
      <vt:lpstr>Segoe UI Semibold</vt:lpstr>
      <vt:lpstr>Segoe UI Semilight</vt:lpstr>
      <vt:lpstr>Wingdings</vt:lpstr>
      <vt:lpstr>White Template</vt:lpstr>
      <vt:lpstr>Custom Design</vt:lpstr>
      <vt:lpstr>Introdução a Numpy e Pandas</vt:lpstr>
      <vt:lpstr>Palestrante</vt:lpstr>
      <vt:lpstr>Agenda</vt:lpstr>
      <vt:lpstr>Introdução a Numpy</vt:lpstr>
      <vt:lpstr>Visão Geral da Seção 1</vt:lpstr>
      <vt:lpstr>Visão Geral da Seção 1</vt:lpstr>
      <vt:lpstr>Visão Geral da Seção 1</vt:lpstr>
      <vt:lpstr>IPython e ajuda built-in</vt:lpstr>
      <vt:lpstr>Arrays NumPy</vt:lpstr>
      <vt:lpstr>Atributos</vt:lpstr>
      <vt:lpstr>Indexação</vt:lpstr>
      <vt:lpstr>Fatiando arrays</vt:lpstr>
      <vt:lpstr>Reshaping (mudando forma)</vt:lpstr>
      <vt:lpstr>Concatenação e quebra</vt:lpstr>
      <vt:lpstr>Fancy indexing (indexação sofisticada)</vt:lpstr>
      <vt:lpstr>Ordenação</vt:lpstr>
      <vt:lpstr>Agregações</vt:lpstr>
      <vt:lpstr>Broadcasting</vt:lpstr>
      <vt:lpstr>Intervalo</vt:lpstr>
      <vt:lpstr>Introdução a Pandas</vt:lpstr>
      <vt:lpstr>Visão Geral da Seção 2</vt:lpstr>
      <vt:lpstr>Visão Geral da Seção 2</vt:lpstr>
      <vt:lpstr>Visão Geral da Seção 2</vt:lpstr>
      <vt:lpstr>Series</vt:lpstr>
      <vt:lpstr>Series (a partir de dict) </vt:lpstr>
      <vt:lpstr>DataFrames (a partir de Series) </vt:lpstr>
      <vt:lpstr>Seleção de dados em Series</vt:lpstr>
      <vt:lpstr>Seleção de dados em DataFrames</vt:lpstr>
      <vt:lpstr>Alinhamento de índice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Fabricio Ferreira</cp:lastModifiedBy>
  <cp:revision>109</cp:revision>
  <cp:lastPrinted>2019-07-22T14:24:49Z</cp:lastPrinted>
  <dcterms:created xsi:type="dcterms:W3CDTF">2019-05-16T23:50:47Z</dcterms:created>
  <dcterms:modified xsi:type="dcterms:W3CDTF">2020-07-09T11:04:23Z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